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gif" ContentType="image/gif"/>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9" r:id="rId1"/>
  </p:sldMasterIdLst>
  <p:notesMasterIdLst>
    <p:notesMasterId r:id="rId48"/>
  </p:notesMasterIdLst>
  <p:sldIdLst>
    <p:sldId id="256" r:id="rId2"/>
    <p:sldId id="257" r:id="rId3"/>
    <p:sldId id="258" r:id="rId4"/>
    <p:sldId id="259" r:id="rId5"/>
    <p:sldId id="260" r:id="rId6"/>
    <p:sldId id="261" r:id="rId7"/>
    <p:sldId id="262" r:id="rId8"/>
    <p:sldId id="263" r:id="rId9"/>
    <p:sldId id="264" r:id="rId10"/>
    <p:sldId id="265" r:id="rId11"/>
    <p:sldId id="280" r:id="rId12"/>
    <p:sldId id="266" r:id="rId13"/>
    <p:sldId id="267" r:id="rId14"/>
    <p:sldId id="268" r:id="rId15"/>
    <p:sldId id="278" r:id="rId16"/>
    <p:sldId id="279" r:id="rId17"/>
    <p:sldId id="269" r:id="rId18"/>
    <p:sldId id="270" r:id="rId19"/>
    <p:sldId id="272" r:id="rId20"/>
    <p:sldId id="275" r:id="rId21"/>
    <p:sldId id="273" r:id="rId22"/>
    <p:sldId id="274" r:id="rId23"/>
    <p:sldId id="276" r:id="rId24"/>
    <p:sldId id="277" r:id="rId25"/>
    <p:sldId id="281" r:id="rId26"/>
    <p:sldId id="282" r:id="rId27"/>
    <p:sldId id="283" r:id="rId28"/>
    <p:sldId id="285" r:id="rId29"/>
    <p:sldId id="287" r:id="rId30"/>
    <p:sldId id="288" r:id="rId31"/>
    <p:sldId id="289" r:id="rId32"/>
    <p:sldId id="290"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574" autoAdjust="0"/>
  </p:normalViewPr>
  <p:slideViewPr>
    <p:cSldViewPr>
      <p:cViewPr varScale="1">
        <p:scale>
          <a:sx n="51" d="100"/>
          <a:sy n="51" d="100"/>
        </p:scale>
        <p:origin x="-1243" y="-72"/>
      </p:cViewPr>
      <p:guideLst>
        <p:guide orient="horz" pos="2160"/>
        <p:guide pos="2880"/>
      </p:guideLst>
    </p:cSldViewPr>
  </p:slideViewPr>
  <p:outlineViewPr>
    <p:cViewPr>
      <p:scale>
        <a:sx n="33" d="100"/>
        <a:sy n="33" d="100"/>
      </p:scale>
      <p:origin x="48" y="4584"/>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858EA9C-D1BC-420C-8DAD-B8F03B1640B8}" type="datetimeFigureOut">
              <a:rPr lang="en-US" smtClean="0"/>
              <a:t>7/29/2013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7FC5CC-E5AA-47DC-A70F-87925E31FAA1}"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p:spPr>
      </p:sp>
      <p:sp>
        <p:nvSpPr>
          <p:cNvPr id="91139" name="Notes Placeholder 2"/>
          <p:cNvSpPr>
            <a:spLocks noGrp="1"/>
          </p:cNvSpPr>
          <p:nvPr>
            <p:ph type="body" idx="1"/>
          </p:nvPr>
        </p:nvSpPr>
        <p:spPr bwMode="auto">
          <a:noFill/>
        </p:spPr>
        <p:txBody>
          <a:bodyPr/>
          <a:lstStyle/>
          <a:p>
            <a:pPr algn="l" rtl="0" eaLnBrk="1" hangingPunct="1">
              <a:spcBef>
                <a:spcPct val="0"/>
              </a:spcBef>
            </a:pPr>
            <a:r>
              <a:rPr lang="en-US" smtClean="0">
                <a:cs typeface="Arial" pitchFamily="34" charset="0"/>
              </a:rPr>
              <a:t>Point </a:t>
            </a:r>
            <a:r>
              <a:rPr lang="en-US" i="1" smtClean="0">
                <a:cs typeface="Arial" pitchFamily="34" charset="0"/>
              </a:rPr>
              <a:t>A </a:t>
            </a:r>
            <a:r>
              <a:rPr lang="en-US" smtClean="0">
                <a:cs typeface="Arial" pitchFamily="34" charset="0"/>
              </a:rPr>
              <a:t>is considered as static pressure although the fluid above it is flowing.</a:t>
            </a:r>
          </a:p>
          <a:p>
            <a:pPr algn="l" rtl="0" eaLnBrk="1" hangingPunct="1">
              <a:spcBef>
                <a:spcPct val="0"/>
              </a:spcBef>
            </a:pPr>
            <a:endParaRPr lang="ar-EG" smtClean="0"/>
          </a:p>
        </p:txBody>
      </p:sp>
      <p:sp>
        <p:nvSpPr>
          <p:cNvPr id="1085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pPr>
            <a:fld id="{08E3CB4D-1AE3-4648-B67D-AFFCC3AA736F}" type="slidenum">
              <a:rPr lang="ar-SA" smtClean="0">
                <a:ea typeface="Majalla UI"/>
                <a:cs typeface="Majalla UI"/>
              </a:rPr>
              <a:pPr fontAlgn="base">
                <a:spcBef>
                  <a:spcPct val="0"/>
                </a:spcBef>
                <a:spcAft>
                  <a:spcPct val="0"/>
                </a:spcAft>
              </a:pPr>
              <a:t>28</a:t>
            </a:fld>
            <a:endParaRPr lang="ar-EG" smtClean="0">
              <a:ea typeface="Majalla UI"/>
              <a:cs typeface="Majalla U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p:spPr>
      </p:sp>
      <p:sp>
        <p:nvSpPr>
          <p:cNvPr id="93187" name="Notes Placeholder 2"/>
          <p:cNvSpPr>
            <a:spLocks noGrp="1"/>
          </p:cNvSpPr>
          <p:nvPr>
            <p:ph type="body" idx="1"/>
          </p:nvPr>
        </p:nvSpPr>
        <p:spPr bwMode="auto">
          <a:noFill/>
        </p:spPr>
        <p:txBody>
          <a:bodyPr/>
          <a:lstStyle/>
          <a:p>
            <a:pPr algn="l" rtl="0" eaLnBrk="1" hangingPunct="1">
              <a:spcBef>
                <a:spcPct val="0"/>
              </a:spcBef>
            </a:pPr>
            <a:r>
              <a:rPr lang="en-US" smtClean="0">
                <a:cs typeface="Arial" pitchFamily="34" charset="0"/>
              </a:rPr>
              <a:t>The differential pressure is always the difference in column heights, regardless of the size or shape of the tubes.</a:t>
            </a:r>
          </a:p>
          <a:p>
            <a:pPr algn="l" rtl="0" eaLnBrk="1" hangingPunct="1">
              <a:spcBef>
                <a:spcPct val="0"/>
              </a:spcBef>
            </a:pPr>
            <a:r>
              <a:rPr lang="en-US" smtClean="0">
                <a:cs typeface="Arial" pitchFamily="34" charset="0"/>
              </a:rPr>
              <a:t>As shown in next slide, the legs of both manometers are open to the atmosphere and the indicating fluids are at the same level. </a:t>
            </a:r>
          </a:p>
          <a:p>
            <a:pPr algn="l" rtl="0" eaLnBrk="1" hangingPunct="1">
              <a:spcBef>
                <a:spcPct val="0"/>
              </a:spcBef>
            </a:pPr>
            <a:r>
              <a:rPr lang="en-US" smtClean="0">
                <a:cs typeface="Arial" pitchFamily="34" charset="0"/>
              </a:rPr>
              <a:t>Connecting the same pressure to the left leg of each manometer causes its level to lower. </a:t>
            </a:r>
          </a:p>
          <a:p>
            <a:pPr algn="l" rtl="0" eaLnBrk="1" hangingPunct="1">
              <a:spcBef>
                <a:spcPct val="0"/>
              </a:spcBef>
            </a:pPr>
            <a:r>
              <a:rPr lang="en-US" smtClean="0">
                <a:cs typeface="Arial" pitchFamily="34" charset="0"/>
              </a:rPr>
              <a:t>Because of the variation in volume in the manometer legs, the fluid in each column moves a different distance. However, the difference between the fluid levels in both manometers is identical. </a:t>
            </a:r>
          </a:p>
          <a:p>
            <a:pPr algn="l" rtl="0" eaLnBrk="1" hangingPunct="1">
              <a:spcBef>
                <a:spcPct val="0"/>
              </a:spcBef>
            </a:pPr>
            <a:endParaRPr lang="en-US" smtClean="0">
              <a:cs typeface="Arial" pitchFamily="34" charset="0"/>
            </a:endParaRPr>
          </a:p>
          <a:p>
            <a:pPr algn="l" rtl="0" eaLnBrk="1" hangingPunct="1">
              <a:spcBef>
                <a:spcPct val="0"/>
              </a:spcBef>
            </a:pPr>
            <a:endParaRPr lang="ar-EG" smtClean="0"/>
          </a:p>
          <a:p>
            <a:pPr eaLnBrk="1" hangingPunct="1">
              <a:spcBef>
                <a:spcPct val="0"/>
              </a:spcBef>
            </a:pPr>
            <a:endParaRPr lang="ar-EG" smtClean="0"/>
          </a:p>
        </p:txBody>
      </p:sp>
      <p:sp>
        <p:nvSpPr>
          <p:cNvPr id="11059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pPr>
            <a:fld id="{97DA5453-B278-40C1-AD56-B79F1109D334}" type="slidenum">
              <a:rPr lang="ar-SA" smtClean="0">
                <a:ea typeface="Majalla UI"/>
                <a:cs typeface="Majalla UI"/>
              </a:rPr>
              <a:pPr fontAlgn="base">
                <a:spcBef>
                  <a:spcPct val="0"/>
                </a:spcBef>
                <a:spcAft>
                  <a:spcPct val="0"/>
                </a:spcAft>
              </a:pPr>
              <a:t>34</a:t>
            </a:fld>
            <a:endParaRPr lang="ar-EG" smtClean="0">
              <a:ea typeface="Majalla UI"/>
              <a:cs typeface="Majalla U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extLst/>
          </a:lstStyle>
          <a:p>
            <a:fld id="{B4092631-4A6F-4DF3-B4E1-AC1C897E3828}" type="datetimeFigureOut">
              <a:rPr lang="en-US" smtClean="0"/>
              <a:pPr/>
              <a:t>7/29/2013</a:t>
            </a:fld>
            <a:endParaRPr lang="en-US"/>
          </a:p>
        </p:txBody>
      </p:sp>
      <p:sp>
        <p:nvSpPr>
          <p:cNvPr id="20" name="Footer Placeholder 19"/>
          <p:cNvSpPr>
            <a:spLocks noGrp="1"/>
          </p:cNvSpPr>
          <p:nvPr>
            <p:ph type="ftr" sz="quarter" idx="11"/>
          </p:nvPr>
        </p:nvSpPr>
        <p:spPr/>
        <p:txBody>
          <a:bodyPr/>
          <a:lstStyle>
            <a:extLst/>
          </a:lstStyle>
          <a:p>
            <a:endParaRPr lang="en-US"/>
          </a:p>
        </p:txBody>
      </p:sp>
      <p:sp>
        <p:nvSpPr>
          <p:cNvPr id="10" name="Slide Number Placeholder 9"/>
          <p:cNvSpPr>
            <a:spLocks noGrp="1"/>
          </p:cNvSpPr>
          <p:nvPr>
            <p:ph type="sldNum" sz="quarter" idx="12"/>
          </p:nvPr>
        </p:nvSpPr>
        <p:spPr/>
        <p:txBody>
          <a:bodyPr/>
          <a:lstStyle>
            <a:extLst/>
          </a:lstStyle>
          <a:p>
            <a:fld id="{12D03A53-858E-4539-B6F6-111D0A3B514A}" type="slidenum">
              <a:rPr lang="en-US" smtClean="0"/>
              <a:pPr/>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B4092631-4A6F-4DF3-B4E1-AC1C897E3828}" type="datetimeFigureOut">
              <a:rPr lang="en-US" smtClean="0"/>
              <a:pPr/>
              <a:t>7/29/2013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12D03A53-858E-4539-B6F6-111D0A3B514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143000" y="274640"/>
            <a:ext cx="55626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B4092631-4A6F-4DF3-B4E1-AC1C897E3828}" type="datetimeFigureOut">
              <a:rPr lang="en-US" smtClean="0"/>
              <a:pPr/>
              <a:t>7/29/2013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12D03A53-858E-4539-B6F6-111D0A3B514A}"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ar-EG"/>
          </a:p>
        </p:txBody>
      </p:sp>
      <p:sp>
        <p:nvSpPr>
          <p:cNvPr id="3" name="Content Placeholder 2"/>
          <p:cNvSpPr>
            <a:spLocks noGrp="1"/>
          </p:cNvSpPr>
          <p:nvPr>
            <p:ph sz="half" idx="1"/>
          </p:nvPr>
        </p:nvSpPr>
        <p:spPr>
          <a:xfrm>
            <a:off x="457200" y="1600200"/>
            <a:ext cx="8229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EG"/>
          </a:p>
        </p:txBody>
      </p:sp>
      <p:sp>
        <p:nvSpPr>
          <p:cNvPr id="4" name="Text Placeholder 3"/>
          <p:cNvSpPr>
            <a:spLocks noGrp="1"/>
          </p:cNvSpPr>
          <p:nvPr>
            <p:ph type="body" sz="half" idx="2"/>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EG"/>
          </a:p>
        </p:txBody>
      </p:sp>
      <p:sp>
        <p:nvSpPr>
          <p:cNvPr id="5" name="Date Placeholder 4"/>
          <p:cNvSpPr>
            <a:spLocks noGrp="1"/>
          </p:cNvSpPr>
          <p:nvPr>
            <p:ph type="dt" sz="half" idx="10"/>
          </p:nvPr>
        </p:nvSpPr>
        <p:spPr>
          <a:xfrm>
            <a:off x="6553200" y="6245225"/>
            <a:ext cx="2133600" cy="476250"/>
          </a:xfrm>
        </p:spPr>
        <p:txBody>
          <a:bodyPr/>
          <a:lstStyle>
            <a:lvl1pPr>
              <a:defRPr/>
            </a:lvl1pPr>
          </a:lstStyle>
          <a:p>
            <a:pPr>
              <a:defRPr/>
            </a:pPr>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457200" y="6245225"/>
            <a:ext cx="2133600" cy="476250"/>
          </a:xfrm>
        </p:spPr>
        <p:txBody>
          <a:bodyPr/>
          <a:lstStyle>
            <a:lvl1pPr>
              <a:defRPr/>
            </a:lvl1pPr>
          </a:lstStyle>
          <a:p>
            <a:pPr>
              <a:defRPr/>
            </a:pPr>
            <a:fld id="{772D6A0C-E08C-4F0B-B504-DF515046F21C}" type="slidenum">
              <a:rPr lang="ar-EG"/>
              <a:pPr>
                <a:defRPr/>
              </a:pPr>
              <a:t>‹#›</a:t>
            </a:fld>
            <a:endParaRPr lang="en-US"/>
          </a:p>
        </p:txBody>
      </p:sp>
    </p:spTree>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ar-EG"/>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EG"/>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EG"/>
          </a:p>
        </p:txBody>
      </p:sp>
      <p:sp>
        <p:nvSpPr>
          <p:cNvPr id="5" name="Date Placeholder 4"/>
          <p:cNvSpPr>
            <a:spLocks noGrp="1"/>
          </p:cNvSpPr>
          <p:nvPr>
            <p:ph type="dt" sz="half" idx="10"/>
          </p:nvPr>
        </p:nvSpPr>
        <p:spPr>
          <a:xfrm>
            <a:off x="6553200" y="6245225"/>
            <a:ext cx="2133600" cy="476250"/>
          </a:xfrm>
        </p:spPr>
        <p:txBody>
          <a:bodyPr/>
          <a:lstStyle>
            <a:lvl1pPr>
              <a:defRPr/>
            </a:lvl1pPr>
          </a:lstStyle>
          <a:p>
            <a:pPr>
              <a:defRPr/>
            </a:pPr>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457200" y="6245225"/>
            <a:ext cx="2133600" cy="476250"/>
          </a:xfrm>
        </p:spPr>
        <p:txBody>
          <a:bodyPr/>
          <a:lstStyle>
            <a:lvl1pPr>
              <a:defRPr/>
            </a:lvl1pPr>
          </a:lstStyle>
          <a:p>
            <a:pPr>
              <a:defRPr/>
            </a:pPr>
            <a:fld id="{B2273F72-ACD1-4FC1-93A8-7B12112231C6}" type="slidenum">
              <a:rPr lang="ar-EG"/>
              <a:pPr>
                <a:defRPr/>
              </a:pPr>
              <a:t>‹#›</a:t>
            </a:fld>
            <a:endParaRPr lang="en-US"/>
          </a:p>
        </p:txBody>
      </p:sp>
    </p:spTree>
  </p:cSld>
  <p:clrMapOvr>
    <a:masterClrMapping/>
  </p:clrMapOvr>
  <p:transition>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ar-EG"/>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EG"/>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EG"/>
          </a:p>
        </p:txBody>
      </p:sp>
      <p:sp>
        <p:nvSpPr>
          <p:cNvPr id="5" name="Text Placeholder 4"/>
          <p:cNvSpPr>
            <a:spLocks noGrp="1"/>
          </p:cNvSpPr>
          <p:nvPr>
            <p:ph type="body" sz="half" idx="3"/>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EG"/>
          </a:p>
        </p:txBody>
      </p:sp>
      <p:sp>
        <p:nvSpPr>
          <p:cNvPr id="6" name="Date Placeholder 5"/>
          <p:cNvSpPr>
            <a:spLocks noGrp="1"/>
          </p:cNvSpPr>
          <p:nvPr>
            <p:ph type="dt" sz="half" idx="10"/>
          </p:nvPr>
        </p:nvSpPr>
        <p:spPr>
          <a:xfrm>
            <a:off x="6553200" y="6245225"/>
            <a:ext cx="2133600" cy="476250"/>
          </a:xfrm>
        </p:spPr>
        <p:txBody>
          <a:bodyPr/>
          <a:lstStyle>
            <a:lvl1pPr>
              <a:defRPr/>
            </a:lvl1pPr>
          </a:lstStyle>
          <a:p>
            <a:pPr>
              <a:defRPr/>
            </a:pPr>
            <a:endParaRPr lang="en-US"/>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pPr>
              <a:defRPr/>
            </a:pPr>
            <a:endParaRPr lang="en-US"/>
          </a:p>
        </p:txBody>
      </p:sp>
      <p:sp>
        <p:nvSpPr>
          <p:cNvPr id="8" name="Slide Number Placeholder 7"/>
          <p:cNvSpPr>
            <a:spLocks noGrp="1"/>
          </p:cNvSpPr>
          <p:nvPr>
            <p:ph type="sldNum" sz="quarter" idx="12"/>
          </p:nvPr>
        </p:nvSpPr>
        <p:spPr>
          <a:xfrm>
            <a:off x="457200" y="6245225"/>
            <a:ext cx="2133600" cy="476250"/>
          </a:xfrm>
        </p:spPr>
        <p:txBody>
          <a:bodyPr/>
          <a:lstStyle>
            <a:lvl1pPr>
              <a:defRPr/>
            </a:lvl1pPr>
          </a:lstStyle>
          <a:p>
            <a:pPr>
              <a:defRPr/>
            </a:pPr>
            <a:fld id="{1569F3B6-435D-4A62-BD9C-A6E6DC9482A8}" type="slidenum">
              <a:rPr lang="ar-EG"/>
              <a:pPr>
                <a:defRPr/>
              </a:pPr>
              <a:t>‹#›</a:t>
            </a:fld>
            <a:endParaRPr lang="en-US"/>
          </a:p>
        </p:txBody>
      </p:sp>
    </p:spTree>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B4092631-4A6F-4DF3-B4E1-AC1C897E3828}" type="datetimeFigureOut">
              <a:rPr lang="en-US" smtClean="0"/>
              <a:pPr/>
              <a:t>7/29/2013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12D03A53-858E-4539-B6F6-111D0A3B514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B4092631-4A6F-4DF3-B4E1-AC1C897E3828}" type="datetimeFigureOut">
              <a:rPr lang="en-US" smtClean="0"/>
              <a:pPr/>
              <a:t>7/29/2013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12D03A53-858E-4539-B6F6-111D0A3B514A}" type="slidenum">
              <a:rPr lang="en-US" smtClean="0"/>
              <a:pPr/>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B4092631-4A6F-4DF3-B4E1-AC1C897E3828}" type="datetimeFigureOut">
              <a:rPr lang="en-US" smtClean="0"/>
              <a:pPr/>
              <a:t>7/29/2013</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12D03A53-858E-4539-B6F6-111D0A3B514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B4092631-4A6F-4DF3-B4E1-AC1C897E3828}" type="datetimeFigureOut">
              <a:rPr lang="en-US" smtClean="0"/>
              <a:pPr/>
              <a:t>7/29/2013</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12D03A53-858E-4539-B6F6-111D0A3B514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B4092631-4A6F-4DF3-B4E1-AC1C897E3828}" type="datetimeFigureOut">
              <a:rPr lang="en-US" smtClean="0"/>
              <a:pPr/>
              <a:t>7/29/2013</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12D03A53-858E-4539-B6F6-111D0A3B514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B4092631-4A6F-4DF3-B4E1-AC1C897E3828}" type="datetimeFigureOut">
              <a:rPr lang="en-US" smtClean="0"/>
              <a:pPr/>
              <a:t>7/29/2013</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12D03A53-858E-4539-B6F6-111D0A3B514A}" type="slidenum">
              <a:rPr lang="en-US" smtClean="0"/>
              <a:pPr/>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B4092631-4A6F-4DF3-B4E1-AC1C897E3828}" type="datetimeFigureOut">
              <a:rPr lang="en-US" smtClean="0"/>
              <a:pPr/>
              <a:t>7/29/2013</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12D03A53-858E-4539-B6F6-111D0A3B514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B4092631-4A6F-4DF3-B4E1-AC1C897E3828}" type="datetimeFigureOut">
              <a:rPr lang="en-US" smtClean="0"/>
              <a:pPr/>
              <a:t>7/29/2013</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12D03A53-858E-4539-B6F6-111D0A3B514A}" type="slidenum">
              <a:rPr lang="en-US" smtClean="0"/>
              <a:pPr/>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B4092631-4A6F-4DF3-B4E1-AC1C897E3828}" type="datetimeFigureOut">
              <a:rPr lang="en-US" smtClean="0"/>
              <a:pPr/>
              <a:t>7/29/2013</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12D03A53-858E-4539-B6F6-111D0A3B514A}" type="slidenum">
              <a:rPr lang="en-US" smtClean="0"/>
              <a:pPr/>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en.wikipedia.org/wiki/Strain_gauge"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3600" dirty="0" smtClean="0"/>
              <a:t>ZEROTH LAW OF </a:t>
            </a:r>
            <a:r>
              <a:rPr lang="en-US" sz="3600" dirty="0" smtClean="0"/>
              <a:t>THERMODYNAMICS</a:t>
            </a:r>
            <a:br>
              <a:rPr lang="en-US" sz="3600" dirty="0" smtClean="0"/>
            </a:br>
            <a:r>
              <a:rPr lang="en-US" sz="3600" dirty="0" smtClean="0"/>
              <a:t>AND PRESSURE</a:t>
            </a:r>
            <a:r>
              <a:rPr lang="en-US" dirty="0" smtClean="0"/>
              <a:t/>
            </a:r>
            <a:br>
              <a:rPr lang="en-US" dirty="0" smtClean="0"/>
            </a:br>
            <a:endParaRPr lang="en-US" dirty="0"/>
          </a:p>
        </p:txBody>
      </p:sp>
      <p:sp>
        <p:nvSpPr>
          <p:cNvPr id="3" name="Subtitle 2"/>
          <p:cNvSpPr>
            <a:spLocks noGrp="1"/>
          </p:cNvSpPr>
          <p:nvPr>
            <p:ph type="subTitle" idx="1"/>
          </p:nvPr>
        </p:nvSpPr>
        <p:spPr>
          <a:xfrm>
            <a:off x="3886200" y="5410200"/>
            <a:ext cx="7406640" cy="1752600"/>
          </a:xfrm>
        </p:spPr>
        <p:txBody>
          <a:bodyPr/>
          <a:lstStyle/>
          <a:p>
            <a:r>
              <a:rPr lang="en-US" dirty="0" err="1" smtClean="0"/>
              <a:t>Dr.Joseph</a:t>
            </a:r>
            <a:r>
              <a:rPr lang="en-US" dirty="0" smtClean="0"/>
              <a:t> Daniel</a:t>
            </a:r>
          </a:p>
          <a:p>
            <a:r>
              <a:rPr lang="en-US" dirty="0" smtClean="0"/>
              <a:t>SMBS</a:t>
            </a:r>
            <a:endParaRPr lang="en-US" dirty="0"/>
          </a:p>
        </p:txBody>
      </p:sp>
      <p:pic>
        <p:nvPicPr>
          <p:cNvPr id="25602" name="Picture 2" descr="http://www.sciencelearn.org.nz/var/sciencelearn/storage/images/contexts/ceramics/sci-media/animations-and-interactives/temperature-the-hot-and-the-cold/238247-1-eng-NZ/Temperature-the-hot-and-the-cold_full_size.jpg"/>
          <p:cNvPicPr>
            <a:picLocks noChangeAspect="1" noChangeArrowheads="1"/>
          </p:cNvPicPr>
          <p:nvPr/>
        </p:nvPicPr>
        <p:blipFill>
          <a:blip r:embed="rId2" cstate="print"/>
          <a:srcRect/>
          <a:stretch>
            <a:fillRect/>
          </a:stretch>
        </p:blipFill>
        <p:spPr bwMode="auto">
          <a:xfrm>
            <a:off x="990600" y="2057400"/>
            <a:ext cx="4848225" cy="3228975"/>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2</a:t>
            </a:r>
            <a:endParaRPr lang="en-US" dirty="0"/>
          </a:p>
        </p:txBody>
      </p:sp>
      <p:sp>
        <p:nvSpPr>
          <p:cNvPr id="3" name="Content Placeholder 2"/>
          <p:cNvSpPr>
            <a:spLocks noGrp="1"/>
          </p:cNvSpPr>
          <p:nvPr>
            <p:ph idx="1"/>
          </p:nvPr>
        </p:nvSpPr>
        <p:spPr/>
        <p:txBody>
          <a:bodyPr/>
          <a:lstStyle/>
          <a:p>
            <a:r>
              <a:rPr lang="en-US" dirty="0" smtClean="0"/>
              <a:t>The readings </a:t>
            </a:r>
            <a:r>
              <a:rPr lang="en-US" dirty="0" err="1" smtClean="0"/>
              <a:t>t</a:t>
            </a:r>
            <a:r>
              <a:rPr lang="en-US" baseline="-25000" dirty="0" err="1" smtClean="0"/>
              <a:t>A</a:t>
            </a:r>
            <a:r>
              <a:rPr lang="en-US" dirty="0" smtClean="0"/>
              <a:t> and </a:t>
            </a:r>
            <a:r>
              <a:rPr lang="en-US" dirty="0" err="1" smtClean="0"/>
              <a:t>t</a:t>
            </a:r>
            <a:r>
              <a:rPr lang="en-US" baseline="-25000" dirty="0" err="1" smtClean="0"/>
              <a:t>B</a:t>
            </a:r>
            <a:r>
              <a:rPr lang="en-US" dirty="0" smtClean="0"/>
              <a:t> of two thermometers A and B on </a:t>
            </a:r>
            <a:r>
              <a:rPr lang="en-US" dirty="0" err="1" smtClean="0"/>
              <a:t>celsius</a:t>
            </a:r>
            <a:r>
              <a:rPr lang="en-US" dirty="0" smtClean="0"/>
              <a:t> scale agree at the ice point and steam point and is related by the expression </a:t>
            </a:r>
            <a:r>
              <a:rPr lang="en-US" dirty="0" err="1" smtClean="0"/>
              <a:t>t</a:t>
            </a:r>
            <a:r>
              <a:rPr lang="en-US" baseline="-25000" dirty="0" err="1" smtClean="0"/>
              <a:t>A</a:t>
            </a:r>
            <a:r>
              <a:rPr lang="en-US" dirty="0" smtClean="0"/>
              <a:t>= l+mt</a:t>
            </a:r>
            <a:r>
              <a:rPr lang="en-US" baseline="-25000" dirty="0" smtClean="0"/>
              <a:t>B</a:t>
            </a:r>
            <a:r>
              <a:rPr lang="en-US" dirty="0" smtClean="0"/>
              <a:t>+nt</a:t>
            </a:r>
            <a:r>
              <a:rPr lang="en-US" baseline="-25000" dirty="0" smtClean="0"/>
              <a:t>B</a:t>
            </a:r>
            <a:r>
              <a:rPr lang="en-US" baseline="30000" dirty="0" smtClean="0"/>
              <a:t>2</a:t>
            </a:r>
            <a:r>
              <a:rPr lang="en-US" dirty="0" smtClean="0"/>
              <a:t> where </a:t>
            </a:r>
            <a:r>
              <a:rPr lang="en-US" dirty="0" err="1" smtClean="0"/>
              <a:t>l,m,n</a:t>
            </a:r>
            <a:r>
              <a:rPr lang="en-US" dirty="0" smtClean="0"/>
              <a:t> are constants.</a:t>
            </a:r>
          </a:p>
          <a:p>
            <a:r>
              <a:rPr lang="en-US" dirty="0" smtClean="0"/>
              <a:t>When both of them are immersed in a well stirred oil bath A will read 51</a:t>
            </a:r>
            <a:r>
              <a:rPr lang="en-US" baseline="30000" dirty="0" smtClean="0"/>
              <a:t>o</a:t>
            </a:r>
            <a:r>
              <a:rPr lang="en-US" dirty="0" smtClean="0"/>
              <a:t>C and B reads 50 </a:t>
            </a:r>
            <a:r>
              <a:rPr lang="en-US" baseline="30000" dirty="0" err="1" smtClean="0"/>
              <a:t>o</a:t>
            </a:r>
            <a:r>
              <a:rPr lang="en-US" dirty="0" err="1" smtClean="0"/>
              <a:t>C.</a:t>
            </a:r>
            <a:r>
              <a:rPr lang="en-US" dirty="0" smtClean="0"/>
              <a:t> Determine the reading on the thermometer A when B reads 25</a:t>
            </a:r>
            <a:r>
              <a:rPr lang="en-US" baseline="30000" dirty="0" smtClean="0"/>
              <a:t>o</a:t>
            </a:r>
            <a:r>
              <a:rPr lang="en-US" dirty="0" smtClean="0"/>
              <a:t>C.</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Precision and accuracy</a:t>
            </a:r>
            <a:endParaRPr lang="en-US" dirty="0"/>
          </a:p>
        </p:txBody>
      </p:sp>
      <p:sp>
        <p:nvSpPr>
          <p:cNvPr id="3" name="Content Placeholder 2"/>
          <p:cNvSpPr>
            <a:spLocks noGrp="1"/>
          </p:cNvSpPr>
          <p:nvPr>
            <p:ph idx="1"/>
          </p:nvPr>
        </p:nvSpPr>
        <p:spPr/>
        <p:txBody>
          <a:bodyPr>
            <a:normAutofit lnSpcReduction="10000"/>
          </a:bodyPr>
          <a:lstStyle/>
          <a:p>
            <a:r>
              <a:rPr lang="en-US" b="1" dirty="0" smtClean="0"/>
              <a:t>precision</a:t>
            </a:r>
            <a:r>
              <a:rPr lang="en-US" dirty="0" smtClean="0"/>
              <a:t> of a measurement system, also called reproducibility or repeatability, is the degree to which repeated measurements under unchanged conditions show the same results</a:t>
            </a:r>
          </a:p>
          <a:p>
            <a:endParaRPr lang="en-US" dirty="0" smtClean="0"/>
          </a:p>
          <a:p>
            <a:r>
              <a:rPr lang="en-US" dirty="0" smtClean="0"/>
              <a:t>the </a:t>
            </a:r>
            <a:r>
              <a:rPr lang="en-US" b="1" dirty="0" smtClean="0"/>
              <a:t>accuracy</a:t>
            </a:r>
            <a:r>
              <a:rPr lang="en-US" dirty="0" smtClean="0"/>
              <a:t> of a measurement system is the degree of closeness of measurements of a quantity to that quantity's actual (true) value. </a:t>
            </a:r>
          </a:p>
          <a:p>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RESISTANCE THERMOMETER</a:t>
            </a:r>
            <a:endParaRPr lang="en-US" dirty="0"/>
          </a:p>
        </p:txBody>
      </p:sp>
      <p:sp>
        <p:nvSpPr>
          <p:cNvPr id="3" name="Content Placeholder 2"/>
          <p:cNvSpPr>
            <a:spLocks noGrp="1"/>
          </p:cNvSpPr>
          <p:nvPr>
            <p:ph idx="1"/>
          </p:nvPr>
        </p:nvSpPr>
        <p:spPr/>
        <p:txBody>
          <a:bodyPr>
            <a:normAutofit lnSpcReduction="10000"/>
          </a:bodyPr>
          <a:lstStyle/>
          <a:p>
            <a:r>
              <a:rPr lang="en-US" dirty="0" smtClean="0"/>
              <a:t>Electrical resistance of most metals increases with temperature.</a:t>
            </a:r>
          </a:p>
          <a:p>
            <a:r>
              <a:rPr lang="en-US" dirty="0" smtClean="0"/>
              <a:t>An adequate relationship may be expressed as </a:t>
            </a:r>
          </a:p>
          <a:p>
            <a:pPr>
              <a:buNone/>
            </a:pPr>
            <a:r>
              <a:rPr lang="en-US" dirty="0" smtClean="0"/>
              <a:t>   </a:t>
            </a:r>
            <a:r>
              <a:rPr lang="en-US" dirty="0" err="1" smtClean="0"/>
              <a:t>R</a:t>
            </a:r>
            <a:r>
              <a:rPr lang="en-US" baseline="-25000" dirty="0" err="1" smtClean="0"/>
              <a:t>t</a:t>
            </a:r>
            <a:r>
              <a:rPr lang="en-US" dirty="0" smtClean="0"/>
              <a:t>= R</a:t>
            </a:r>
            <a:r>
              <a:rPr lang="en-US" baseline="-25000" dirty="0" smtClean="0"/>
              <a:t>o</a:t>
            </a:r>
            <a:r>
              <a:rPr lang="en-US" dirty="0" smtClean="0"/>
              <a:t>(1+at+bt</a:t>
            </a:r>
            <a:r>
              <a:rPr lang="en-US" baseline="30000" dirty="0" smtClean="0"/>
              <a:t>2</a:t>
            </a:r>
            <a:r>
              <a:rPr lang="en-US" dirty="0" smtClean="0"/>
              <a:t>)</a:t>
            </a:r>
          </a:p>
          <a:p>
            <a:pPr>
              <a:buNone/>
            </a:pPr>
            <a:r>
              <a:rPr lang="en-US" dirty="0" smtClean="0"/>
              <a:t>Where </a:t>
            </a:r>
            <a:r>
              <a:rPr lang="en-US" dirty="0" err="1" smtClean="0"/>
              <a:t>R</a:t>
            </a:r>
            <a:r>
              <a:rPr lang="en-US" baseline="-25000" dirty="0" err="1" smtClean="0"/>
              <a:t>t</a:t>
            </a:r>
            <a:r>
              <a:rPr lang="en-US" dirty="0" smtClean="0"/>
              <a:t> is the resistance at any temperature </a:t>
            </a:r>
            <a:r>
              <a:rPr lang="en-US" dirty="0" err="1" smtClean="0"/>
              <a:t>t</a:t>
            </a:r>
            <a:r>
              <a:rPr lang="en-US" baseline="30000" dirty="0" err="1" smtClean="0"/>
              <a:t>o</a:t>
            </a:r>
            <a:r>
              <a:rPr lang="en-US" dirty="0" err="1" smtClean="0"/>
              <a:t>C</a:t>
            </a:r>
            <a:r>
              <a:rPr lang="en-US" dirty="0" smtClean="0"/>
              <a:t>, R</a:t>
            </a:r>
            <a:r>
              <a:rPr lang="en-US" baseline="-25000" dirty="0" smtClean="0"/>
              <a:t>o</a:t>
            </a:r>
            <a:r>
              <a:rPr lang="en-US" dirty="0" smtClean="0"/>
              <a:t> is the resistance at 0</a:t>
            </a:r>
            <a:r>
              <a:rPr lang="en-US" baseline="30000" dirty="0" smtClean="0"/>
              <a:t>o</a:t>
            </a:r>
            <a:r>
              <a:rPr lang="en-US" dirty="0" smtClean="0"/>
              <a:t>C and a and b are constants.</a:t>
            </a:r>
          </a:p>
          <a:p>
            <a:pPr>
              <a:buNone/>
            </a:pPr>
            <a:r>
              <a:rPr lang="en-US" dirty="0" smtClean="0"/>
              <a:t>R= R</a:t>
            </a:r>
            <a:r>
              <a:rPr lang="en-US" baseline="-25000" dirty="0" smtClean="0"/>
              <a:t>o</a:t>
            </a:r>
            <a:r>
              <a:rPr lang="en-US" dirty="0" smtClean="0"/>
              <a:t>(1+at) is also valid for limited temperature ranges.</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circuit…</a:t>
            </a:r>
            <a:endParaRPr lang="en-US" dirty="0"/>
          </a:p>
        </p:txBody>
      </p:sp>
      <p:pic>
        <p:nvPicPr>
          <p:cNvPr id="4" name="Content Placeholder 3" descr="Twowire.gif"/>
          <p:cNvPicPr>
            <a:picLocks noGrp="1" noChangeAspect="1"/>
          </p:cNvPicPr>
          <p:nvPr>
            <p:ph idx="1"/>
          </p:nvPr>
        </p:nvPicPr>
        <p:blipFill>
          <a:blip r:embed="rId2" cstate="print"/>
          <a:stretch>
            <a:fillRect/>
          </a:stretch>
        </p:blipFill>
        <p:spPr>
          <a:xfrm>
            <a:off x="838200" y="2209800"/>
            <a:ext cx="4572000" cy="3352800"/>
          </a:xfrm>
        </p:spPr>
      </p:pic>
      <p:sp>
        <p:nvSpPr>
          <p:cNvPr id="5" name="TextBox 4"/>
          <p:cNvSpPr txBox="1"/>
          <p:nvPr/>
        </p:nvSpPr>
        <p:spPr>
          <a:xfrm>
            <a:off x="5562600" y="2133600"/>
            <a:ext cx="3352800" cy="3785652"/>
          </a:xfrm>
          <a:prstGeom prst="rect">
            <a:avLst/>
          </a:prstGeom>
          <a:noFill/>
        </p:spPr>
        <p:txBody>
          <a:bodyPr wrap="square" rtlCol="0">
            <a:spAutoFit/>
          </a:bodyPr>
          <a:lstStyle/>
          <a:p>
            <a:pPr>
              <a:buFont typeface="Wingdings" pitchFamily="2" charset="2"/>
              <a:buChar char="v"/>
            </a:pPr>
            <a:r>
              <a:rPr lang="en-US" sz="2000" dirty="0" smtClean="0"/>
              <a:t>The thermometer consists of a resistance element, electrical leads and a resistance measuring device.</a:t>
            </a:r>
          </a:p>
          <a:p>
            <a:pPr>
              <a:buFont typeface="Wingdings" pitchFamily="2" charset="2"/>
              <a:buChar char="v"/>
            </a:pPr>
            <a:r>
              <a:rPr lang="en-US" sz="2000" dirty="0" smtClean="0"/>
              <a:t>The resistance element is in the form of very fine platinum, nickel or copper wound on a non conductive medium like ceramic and enclosed in a </a:t>
            </a:r>
            <a:r>
              <a:rPr lang="en-US" sz="2000" dirty="0" err="1" smtClean="0"/>
              <a:t>pyrex</a:t>
            </a:r>
            <a:r>
              <a:rPr lang="en-US" sz="2000" dirty="0" smtClean="0"/>
              <a:t> glass tube.</a:t>
            </a:r>
          </a:p>
          <a:p>
            <a:pPr>
              <a:buFont typeface="Wingdings" pitchFamily="2" charset="2"/>
              <a:buChar char="v"/>
            </a:pPr>
            <a:r>
              <a:rPr lang="en-US" sz="2000" dirty="0" smtClean="0"/>
              <a:t>Resistance is measured by a Wheatstone bridge.</a:t>
            </a:r>
            <a:endParaRPr lang="en-US" sz="20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a:t>
            </a:r>
            <a:endParaRPr lang="en-US" dirty="0"/>
          </a:p>
        </p:txBody>
      </p:sp>
      <p:sp>
        <p:nvSpPr>
          <p:cNvPr id="3" name="Content Placeholder 2"/>
          <p:cNvSpPr>
            <a:spLocks noGrp="1"/>
          </p:cNvSpPr>
          <p:nvPr>
            <p:ph idx="1"/>
          </p:nvPr>
        </p:nvSpPr>
        <p:spPr>
          <a:xfrm>
            <a:off x="1435608" y="1447800"/>
            <a:ext cx="7498080" cy="5410200"/>
          </a:xfrm>
        </p:spPr>
        <p:txBody>
          <a:bodyPr>
            <a:normAutofit fontScale="32500" lnSpcReduction="20000"/>
          </a:bodyPr>
          <a:lstStyle/>
          <a:p>
            <a:r>
              <a:rPr lang="en-US" sz="5500" i="1" dirty="0" smtClean="0">
                <a:latin typeface="Arial" pitchFamily="34" charset="0"/>
                <a:cs typeface="Arial" pitchFamily="34" charset="0"/>
              </a:rPr>
              <a:t>Carbon resistor elements</a:t>
            </a:r>
            <a:r>
              <a:rPr lang="en-US" sz="5500" dirty="0" smtClean="0">
                <a:latin typeface="Arial" pitchFamily="34" charset="0"/>
                <a:cs typeface="Arial" pitchFamily="34" charset="0"/>
              </a:rPr>
              <a:t> are widely available and are very inexpensive. They have very reproducible results at low temperatures. They are the most reliable form at extremely low temperatures. They generally do not suffer from significant </a:t>
            </a:r>
            <a:r>
              <a:rPr lang="en-US" sz="5500" dirty="0" err="1" smtClean="0">
                <a:latin typeface="Arial" pitchFamily="34" charset="0"/>
                <a:cs typeface="Arial" pitchFamily="34" charset="0"/>
              </a:rPr>
              <a:t>hysterisis</a:t>
            </a:r>
            <a:r>
              <a:rPr lang="en-US" sz="5500" dirty="0" smtClean="0">
                <a:latin typeface="Arial" pitchFamily="34" charset="0"/>
                <a:cs typeface="Arial" pitchFamily="34" charset="0"/>
              </a:rPr>
              <a:t> or strain gauge effects.</a:t>
            </a:r>
          </a:p>
          <a:p>
            <a:r>
              <a:rPr lang="en-US" sz="5500" i="1" dirty="0" smtClean="0">
                <a:latin typeface="Arial" pitchFamily="34" charset="0"/>
                <a:cs typeface="Arial" pitchFamily="34" charset="0"/>
              </a:rPr>
              <a:t>Strain free elements</a:t>
            </a:r>
            <a:r>
              <a:rPr lang="en-US" sz="5500" dirty="0" smtClean="0">
                <a:latin typeface="Arial" pitchFamily="34" charset="0"/>
                <a:cs typeface="Arial" pitchFamily="34" charset="0"/>
              </a:rPr>
              <a:t> use a wire coil minimally supported within a sealed housing filled with an inert gas. These sensors are used up to 961.78 °C. It consists of a platinum wire loosely coiled over a support structure so the element is free to expand and contract with temperature, but it is very susceptible to shock and vibration as the loops of platinum can sway back and forth causing deformation.</a:t>
            </a:r>
          </a:p>
          <a:p>
            <a:r>
              <a:rPr lang="en-US" sz="5500" i="1" dirty="0" smtClean="0">
                <a:latin typeface="Arial" pitchFamily="34" charset="0"/>
                <a:cs typeface="Arial" pitchFamily="34" charset="0"/>
              </a:rPr>
              <a:t>Thin film elements</a:t>
            </a:r>
            <a:r>
              <a:rPr lang="en-US" sz="5500" dirty="0" smtClean="0">
                <a:latin typeface="Arial" pitchFamily="34" charset="0"/>
                <a:cs typeface="Arial" pitchFamily="34" charset="0"/>
              </a:rPr>
              <a:t> have a sensing element that is formed by depositing a very thin layer of resistive material, normal platinum, on a ceramic substrate.  This layer is usually just 10 to 100 angstroms (1 to 10 nanometers) thick.</a:t>
            </a:r>
            <a:r>
              <a:rPr lang="en-US" sz="5500" baseline="30000" dirty="0" smtClean="0">
                <a:latin typeface="Arial" pitchFamily="34" charset="0"/>
                <a:cs typeface="Arial" pitchFamily="34" charset="0"/>
              </a:rPr>
              <a:t> </a:t>
            </a:r>
            <a:r>
              <a:rPr lang="en-US" sz="5500" dirty="0" smtClean="0">
                <a:latin typeface="Arial" pitchFamily="34" charset="0"/>
                <a:cs typeface="Arial" pitchFamily="34" charset="0"/>
              </a:rPr>
              <a:t>This film is then coated with an epoxy or glass that helps protect the deposited film and also acts as a strain relief for the external lead-wires. They also can only be used over a limited temperature range due to the different expansion rates of the substrate and resistive deposited giving a "</a:t>
            </a:r>
            <a:r>
              <a:rPr lang="en-US" sz="5500" dirty="0" smtClean="0">
                <a:latin typeface="Arial" pitchFamily="34" charset="0"/>
                <a:cs typeface="Arial" pitchFamily="34" charset="0"/>
                <a:hlinkClick r:id="rId2" action="ppaction://hlinkfile" tooltip="Strain gauge"/>
              </a:rPr>
              <a:t>strain gauge</a:t>
            </a:r>
            <a:r>
              <a:rPr lang="en-US" sz="5500" dirty="0" smtClean="0">
                <a:latin typeface="Arial" pitchFamily="34" charset="0"/>
                <a:cs typeface="Arial" pitchFamily="34" charset="0"/>
              </a:rPr>
              <a:t>" effect that can be seen in the resistive temperature coefficient. These elements work with temperatures to 300 °C.</a:t>
            </a:r>
          </a:p>
          <a:p>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Wire wound</a:t>
            </a:r>
            <a:endParaRPr lang="en-US" dirty="0"/>
          </a:p>
        </p:txBody>
      </p:sp>
      <p:sp>
        <p:nvSpPr>
          <p:cNvPr id="3" name="Content Placeholder 2"/>
          <p:cNvSpPr>
            <a:spLocks noGrp="1"/>
          </p:cNvSpPr>
          <p:nvPr>
            <p:ph idx="1"/>
          </p:nvPr>
        </p:nvSpPr>
        <p:spPr/>
        <p:txBody>
          <a:bodyPr>
            <a:normAutofit fontScale="70000" lnSpcReduction="20000"/>
          </a:bodyPr>
          <a:lstStyle/>
          <a:p>
            <a:r>
              <a:rPr lang="en-US" i="1" dirty="0" smtClean="0"/>
              <a:t>Wire-wound elements</a:t>
            </a:r>
            <a:r>
              <a:rPr lang="en-US" dirty="0" smtClean="0"/>
              <a:t> can have greater accuracy, especially for wide temperature ranges. </a:t>
            </a:r>
          </a:p>
          <a:p>
            <a:r>
              <a:rPr lang="en-US" dirty="0" smtClean="0"/>
              <a:t>The sensing wire is wrapped around an insulating mandrel or core. The winding core can be round or flat electrical insulator. </a:t>
            </a:r>
          </a:p>
          <a:p>
            <a:r>
              <a:rPr lang="en-US" dirty="0" smtClean="0"/>
              <a:t>The coefficient of thermal expansion of the winding core material is matched to the sensing wire to minimize any mechanical strain. This strain on the element wire will result in a thermal measurement error. </a:t>
            </a:r>
          </a:p>
          <a:p>
            <a:r>
              <a:rPr lang="en-US" dirty="0" smtClean="0"/>
              <a:t>The sensing wire is connected to a larger wire, usually referred to as the element lead or wire. This wire is selected to be compatible with the sensing wire so that the combination does not generate an </a:t>
            </a:r>
            <a:r>
              <a:rPr lang="en-US" dirty="0" err="1" smtClean="0"/>
              <a:t>emf</a:t>
            </a:r>
            <a:r>
              <a:rPr lang="en-US" dirty="0" smtClean="0"/>
              <a:t> that would distort the thermal measurement. </a:t>
            </a:r>
          </a:p>
          <a:p>
            <a:r>
              <a:rPr lang="en-US" dirty="0" smtClean="0"/>
              <a:t>These elements work with temperatures to 660 °C.</a:t>
            </a:r>
          </a:p>
          <a:p>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Coiled elements</a:t>
            </a:r>
            <a:endParaRPr lang="en-US" dirty="0"/>
          </a:p>
        </p:txBody>
      </p:sp>
      <p:sp>
        <p:nvSpPr>
          <p:cNvPr id="3" name="Content Placeholder 2"/>
          <p:cNvSpPr>
            <a:spLocks noGrp="1"/>
          </p:cNvSpPr>
          <p:nvPr>
            <p:ph idx="1"/>
          </p:nvPr>
        </p:nvSpPr>
        <p:spPr/>
        <p:txBody>
          <a:bodyPr>
            <a:normAutofit fontScale="70000" lnSpcReduction="20000"/>
          </a:bodyPr>
          <a:lstStyle/>
          <a:p>
            <a:r>
              <a:rPr lang="en-US" i="1" dirty="0" smtClean="0"/>
              <a:t>Coiled elements</a:t>
            </a:r>
            <a:r>
              <a:rPr lang="en-US" dirty="0" smtClean="0"/>
              <a:t> have largely replaced wire-wound elements in industry. This design has a wire coil which can expand freely over temperature, held in place by some mechanical support which lets the coil keep its shape. This “strain free” design allows the sensing wire to expand and contract free of influence from other materials.</a:t>
            </a:r>
          </a:p>
          <a:p>
            <a:r>
              <a:rPr lang="en-US" dirty="0" smtClean="0"/>
              <a:t>The basis of the sensing element is a small coil of platinum sensing wire. This coil resembles a filament in an incandescent light bulb. The housing or mandrel is a hard fired ceramic oxide tube with equally spaced bores that run transverse to the axes. The coil is inserted in the bores of the mandrel and then packed with a very finely ground ceramic powder. This permits the sensing wire to move while still remaining in good thermal contact with the process. These Elements works with temperatures to 850 °C.</a:t>
            </a:r>
          </a:p>
          <a:p>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Thin_Film_PRT.png"/>
          <p:cNvPicPr>
            <a:picLocks noGrp="1" noChangeAspect="1"/>
          </p:cNvPicPr>
          <p:nvPr>
            <p:ph idx="1"/>
          </p:nvPr>
        </p:nvPicPr>
        <p:blipFill>
          <a:blip r:embed="rId2" cstate="print"/>
          <a:stretch>
            <a:fillRect/>
          </a:stretch>
        </p:blipFill>
        <p:spPr>
          <a:xfrm>
            <a:off x="457200" y="4191000"/>
            <a:ext cx="3851293" cy="2667000"/>
          </a:xfrm>
        </p:spPr>
      </p:pic>
      <p:pic>
        <p:nvPicPr>
          <p:cNvPr id="1026" name="Picture 2" descr="C:\Users\VITCC\Desktop\Wire_Wound_PRT.png"/>
          <p:cNvPicPr>
            <a:picLocks noChangeAspect="1" noChangeArrowheads="1"/>
          </p:cNvPicPr>
          <p:nvPr/>
        </p:nvPicPr>
        <p:blipFill>
          <a:blip r:embed="rId3" cstate="print"/>
          <a:srcRect/>
          <a:stretch>
            <a:fillRect/>
          </a:stretch>
        </p:blipFill>
        <p:spPr bwMode="auto">
          <a:xfrm>
            <a:off x="4441313" y="4495800"/>
            <a:ext cx="4702687" cy="1862138"/>
          </a:xfrm>
          <a:prstGeom prst="rect">
            <a:avLst/>
          </a:prstGeom>
          <a:noFill/>
        </p:spPr>
      </p:pic>
      <p:pic>
        <p:nvPicPr>
          <p:cNvPr id="1028" name="Picture 4" descr="http://upload.wikimedia.org/wikipedia/commons/8/80/Coil_Element_PRT.png"/>
          <p:cNvPicPr>
            <a:picLocks noChangeAspect="1" noChangeArrowheads="1"/>
          </p:cNvPicPr>
          <p:nvPr/>
        </p:nvPicPr>
        <p:blipFill>
          <a:blip r:embed="rId4" cstate="print"/>
          <a:srcRect/>
          <a:stretch>
            <a:fillRect/>
          </a:stretch>
        </p:blipFill>
        <p:spPr bwMode="auto">
          <a:xfrm>
            <a:off x="1371600" y="2133600"/>
            <a:ext cx="6677025" cy="1866900"/>
          </a:xfrm>
          <a:prstGeom prst="rect">
            <a:avLst/>
          </a:prstGeom>
          <a:noFill/>
        </p:spPr>
      </p:pic>
      <p:sp>
        <p:nvSpPr>
          <p:cNvPr id="6" name="TextBox 5"/>
          <p:cNvSpPr txBox="1"/>
          <p:nvPr/>
        </p:nvSpPr>
        <p:spPr>
          <a:xfrm>
            <a:off x="2209800" y="2057400"/>
            <a:ext cx="3124200" cy="369332"/>
          </a:xfrm>
          <a:prstGeom prst="rect">
            <a:avLst/>
          </a:prstGeom>
          <a:noFill/>
        </p:spPr>
        <p:txBody>
          <a:bodyPr wrap="square" rtlCol="0">
            <a:spAutoFit/>
          </a:bodyPr>
          <a:lstStyle/>
          <a:p>
            <a:r>
              <a:rPr lang="en-US" dirty="0" smtClean="0"/>
              <a:t>Coiled type</a:t>
            </a:r>
            <a:endParaRPr lang="en-US" dirty="0"/>
          </a:p>
        </p:txBody>
      </p:sp>
      <p:sp>
        <p:nvSpPr>
          <p:cNvPr id="7" name="TextBox 6"/>
          <p:cNvSpPr txBox="1"/>
          <p:nvPr/>
        </p:nvSpPr>
        <p:spPr>
          <a:xfrm>
            <a:off x="5867400" y="4572000"/>
            <a:ext cx="2133600" cy="369332"/>
          </a:xfrm>
          <a:prstGeom prst="rect">
            <a:avLst/>
          </a:prstGeom>
          <a:noFill/>
        </p:spPr>
        <p:txBody>
          <a:bodyPr wrap="square" rtlCol="0">
            <a:spAutoFit/>
          </a:bodyPr>
          <a:lstStyle/>
          <a:p>
            <a:r>
              <a:rPr lang="en-US" dirty="0" smtClean="0"/>
              <a:t>Wire wound</a:t>
            </a:r>
            <a:endParaRPr lang="en-US" dirty="0"/>
          </a:p>
        </p:txBody>
      </p:sp>
      <p:sp>
        <p:nvSpPr>
          <p:cNvPr id="8" name="TextBox 7"/>
          <p:cNvSpPr txBox="1"/>
          <p:nvPr/>
        </p:nvSpPr>
        <p:spPr>
          <a:xfrm>
            <a:off x="762000" y="4724400"/>
            <a:ext cx="1219200" cy="369332"/>
          </a:xfrm>
          <a:prstGeom prst="rect">
            <a:avLst/>
          </a:prstGeom>
          <a:noFill/>
        </p:spPr>
        <p:txBody>
          <a:bodyPr wrap="square" rtlCol="0">
            <a:spAutoFit/>
          </a:bodyPr>
          <a:lstStyle/>
          <a:p>
            <a:r>
              <a:rPr lang="en-US" dirty="0" smtClean="0"/>
              <a:t>Thin films</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RTD’s</a:t>
            </a:r>
            <a:endParaRPr lang="en-US" dirty="0"/>
          </a:p>
        </p:txBody>
      </p:sp>
      <p:pic>
        <p:nvPicPr>
          <p:cNvPr id="4" name="Content Placeholder 3" descr="assemblyRTD.gif"/>
          <p:cNvPicPr>
            <a:picLocks noGrp="1" noChangeAspect="1"/>
          </p:cNvPicPr>
          <p:nvPr>
            <p:ph idx="1"/>
          </p:nvPr>
        </p:nvPicPr>
        <p:blipFill>
          <a:blip r:embed="rId2" cstate="print"/>
          <a:stretch>
            <a:fillRect/>
          </a:stretch>
        </p:blipFill>
        <p:spPr>
          <a:xfrm>
            <a:off x="685800" y="2514600"/>
            <a:ext cx="4210050" cy="3048000"/>
          </a:xfrm>
        </p:spPr>
      </p:pic>
      <p:pic>
        <p:nvPicPr>
          <p:cNvPr id="27650" name="Picture 2" descr="http://www.altopindustries.com/image/rtd2.gif"/>
          <p:cNvPicPr>
            <a:picLocks noChangeAspect="1" noChangeArrowheads="1"/>
          </p:cNvPicPr>
          <p:nvPr/>
        </p:nvPicPr>
        <p:blipFill>
          <a:blip r:embed="rId3" cstate="print"/>
          <a:srcRect/>
          <a:stretch>
            <a:fillRect/>
          </a:stretch>
        </p:blipFill>
        <p:spPr bwMode="auto">
          <a:xfrm>
            <a:off x="4662600" y="2362200"/>
            <a:ext cx="3757500" cy="3181350"/>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Thermocouples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It consists of two dissimilar electrical conductors joined at 2 ends to form a closed loop.</a:t>
            </a:r>
          </a:p>
          <a:p>
            <a:r>
              <a:rPr lang="en-US" dirty="0" smtClean="0"/>
              <a:t>When a temperature difference exists between the junctions, an </a:t>
            </a:r>
            <a:r>
              <a:rPr lang="en-US" dirty="0" err="1" smtClean="0"/>
              <a:t>emf</a:t>
            </a:r>
            <a:r>
              <a:rPr lang="en-US" dirty="0" smtClean="0"/>
              <a:t> is set up.</a:t>
            </a:r>
          </a:p>
          <a:p>
            <a:r>
              <a:rPr lang="en-US" dirty="0" smtClean="0"/>
              <a:t>The </a:t>
            </a:r>
            <a:r>
              <a:rPr lang="en-US" dirty="0" err="1" smtClean="0"/>
              <a:t>emf</a:t>
            </a:r>
            <a:r>
              <a:rPr lang="en-US" dirty="0" smtClean="0"/>
              <a:t> depends upon temperature difference and materials involved.</a:t>
            </a:r>
          </a:p>
          <a:p>
            <a:r>
              <a:rPr lang="en-US" dirty="0" smtClean="0"/>
              <a:t>One end may be maintained at the ice point as a standard.</a:t>
            </a:r>
          </a:p>
          <a:p>
            <a:r>
              <a:rPr lang="en-US" dirty="0" smtClean="0"/>
              <a:t>The </a:t>
            </a:r>
            <a:r>
              <a:rPr lang="en-US" dirty="0" err="1" smtClean="0"/>
              <a:t>emf</a:t>
            </a:r>
            <a:r>
              <a:rPr lang="en-US" dirty="0" smtClean="0"/>
              <a:t> produced is taken as the index of the temperature of the other end.</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DEFINITION OF TEMPERATURE</a:t>
            </a:r>
            <a:endParaRPr lang="en-US" dirty="0"/>
          </a:p>
        </p:txBody>
      </p:sp>
      <p:sp>
        <p:nvSpPr>
          <p:cNvPr id="3" name="Content Placeholder 2"/>
          <p:cNvSpPr>
            <a:spLocks noGrp="1"/>
          </p:cNvSpPr>
          <p:nvPr>
            <p:ph idx="1"/>
          </p:nvPr>
        </p:nvSpPr>
        <p:spPr>
          <a:xfrm>
            <a:off x="1435608" y="1447800"/>
            <a:ext cx="3593592" cy="4800600"/>
          </a:xfrm>
        </p:spPr>
        <p:txBody>
          <a:bodyPr>
            <a:normAutofit fontScale="70000" lnSpcReduction="20000"/>
          </a:bodyPr>
          <a:lstStyle/>
          <a:p>
            <a:r>
              <a:rPr lang="en-US" dirty="0" smtClean="0"/>
              <a:t>Degree of hotness or coldness measured in a definite scale.</a:t>
            </a:r>
          </a:p>
          <a:p>
            <a:r>
              <a:rPr lang="en-US" dirty="0" smtClean="0"/>
              <a:t>It is the driving force or potential causing flow of energy as heat.</a:t>
            </a:r>
          </a:p>
          <a:p>
            <a:r>
              <a:rPr lang="en-US" dirty="0" smtClean="0"/>
              <a:t>Measure of the mean kinetic energy of the molecules of a system..</a:t>
            </a:r>
          </a:p>
          <a:p>
            <a:r>
              <a:rPr lang="en-US" dirty="0" smtClean="0"/>
              <a:t>It determines whether or not a system is in thermal equilibrium with another system</a:t>
            </a:r>
          </a:p>
          <a:p>
            <a:r>
              <a:rPr lang="en-US" dirty="0" smtClean="0"/>
              <a:t>It is an intensive property independent of the size or mass of the system.</a:t>
            </a:r>
          </a:p>
        </p:txBody>
      </p:sp>
      <p:pic>
        <p:nvPicPr>
          <p:cNvPr id="24578" name="Picture 2" descr="http://3.bp.blogspot.com/-MVAjCAD_tSA/UA8MYISPDWI/AAAAAAAACaM/NwuwsFNHPbc/s1600/hot-cold.jpeg"/>
          <p:cNvPicPr>
            <a:picLocks noChangeAspect="1" noChangeArrowheads="1"/>
          </p:cNvPicPr>
          <p:nvPr/>
        </p:nvPicPr>
        <p:blipFill>
          <a:blip r:embed="rId2" cstate="print"/>
          <a:srcRect/>
          <a:stretch>
            <a:fillRect/>
          </a:stretch>
        </p:blipFill>
        <p:spPr bwMode="auto">
          <a:xfrm>
            <a:off x="5029200" y="1676400"/>
            <a:ext cx="3829050" cy="2847976"/>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thermocouple_B.gif"/>
          <p:cNvPicPr>
            <a:picLocks noGrp="1" noChangeAspect="1"/>
          </p:cNvPicPr>
          <p:nvPr>
            <p:ph idx="1"/>
          </p:nvPr>
        </p:nvPicPr>
        <p:blipFill>
          <a:blip r:embed="rId2" cstate="print"/>
          <a:stretch>
            <a:fillRect/>
          </a:stretch>
        </p:blipFill>
        <p:spPr>
          <a:xfrm>
            <a:off x="0" y="0"/>
            <a:ext cx="4648200" cy="3231369"/>
          </a:xfrm>
        </p:spPr>
      </p:pic>
      <p:pic>
        <p:nvPicPr>
          <p:cNvPr id="29698" name="Picture 2" descr="http://www.efunda.com/designstandards/sensors/thermocouples/images/thermocouple_A.gif"/>
          <p:cNvPicPr>
            <a:picLocks noChangeAspect="1" noChangeArrowheads="1"/>
          </p:cNvPicPr>
          <p:nvPr/>
        </p:nvPicPr>
        <p:blipFill>
          <a:blip r:embed="rId3" cstate="print"/>
          <a:srcRect/>
          <a:stretch>
            <a:fillRect/>
          </a:stretch>
        </p:blipFill>
        <p:spPr bwMode="auto">
          <a:xfrm>
            <a:off x="4800600" y="2904565"/>
            <a:ext cx="4114800" cy="3953435"/>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8674" name="Picture 2"/>
          <p:cNvPicPr>
            <a:picLocks noGrp="1" noChangeAspect="1" noChangeArrowheads="1"/>
          </p:cNvPicPr>
          <p:nvPr>
            <p:ph idx="1"/>
          </p:nvPr>
        </p:nvPicPr>
        <p:blipFill>
          <a:blip r:embed="rId2" cstate="print"/>
          <a:srcRect/>
          <a:stretch>
            <a:fillRect/>
          </a:stretch>
        </p:blipFill>
        <p:spPr bwMode="auto">
          <a:xfrm>
            <a:off x="0" y="0"/>
            <a:ext cx="9558214" cy="6477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 contact thermometry</a:t>
            </a:r>
            <a:endParaRPr lang="en-US" dirty="0"/>
          </a:p>
        </p:txBody>
      </p:sp>
      <p:pic>
        <p:nvPicPr>
          <p:cNvPr id="4" name="Content Placeholder 3" descr="b456e5e9_non-contact-infrared-thermometer.jpg"/>
          <p:cNvPicPr>
            <a:picLocks noGrp="1" noChangeAspect="1"/>
          </p:cNvPicPr>
          <p:nvPr>
            <p:ph idx="1"/>
          </p:nvPr>
        </p:nvPicPr>
        <p:blipFill>
          <a:blip r:embed="rId2" cstate="print"/>
          <a:stretch>
            <a:fillRect/>
          </a:stretch>
        </p:blipFill>
        <p:spPr>
          <a:xfrm>
            <a:off x="381000" y="1295399"/>
            <a:ext cx="3657600" cy="5225143"/>
          </a:xfrm>
        </p:spPr>
      </p:pic>
      <p:pic>
        <p:nvPicPr>
          <p:cNvPr id="30722" name="Picture 2" descr="http://cfnewsads.thomasnet.com/images/large/543/543462.jpg"/>
          <p:cNvPicPr>
            <a:picLocks noChangeAspect="1" noChangeArrowheads="1"/>
          </p:cNvPicPr>
          <p:nvPr/>
        </p:nvPicPr>
        <p:blipFill>
          <a:blip r:embed="rId3" cstate="print"/>
          <a:srcRect/>
          <a:stretch>
            <a:fillRect/>
          </a:stretch>
        </p:blipFill>
        <p:spPr bwMode="auto">
          <a:xfrm>
            <a:off x="4953000" y="1600200"/>
            <a:ext cx="4200134" cy="4486275"/>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Thermal%20image.jpg"/>
          <p:cNvPicPr>
            <a:picLocks noGrp="1" noChangeAspect="1"/>
          </p:cNvPicPr>
          <p:nvPr>
            <p:ph idx="1"/>
          </p:nvPr>
        </p:nvPicPr>
        <p:blipFill>
          <a:blip r:embed="rId2" cstate="print"/>
          <a:stretch>
            <a:fillRect/>
          </a:stretch>
        </p:blipFill>
        <p:spPr>
          <a:xfrm>
            <a:off x="1840181" y="1447800"/>
            <a:ext cx="6689188" cy="4800600"/>
          </a:xfr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Temperature Indicator and Data Logger</a:t>
            </a:r>
            <a:endParaRPr lang="en-US" sz="3200" dirty="0"/>
          </a:p>
        </p:txBody>
      </p:sp>
      <p:pic>
        <p:nvPicPr>
          <p:cNvPr id="4" name="Content Placeholder 3" descr="Temperature-Indicator.jpg"/>
          <p:cNvPicPr>
            <a:picLocks noGrp="1" noChangeAspect="1"/>
          </p:cNvPicPr>
          <p:nvPr>
            <p:ph idx="1"/>
          </p:nvPr>
        </p:nvPicPr>
        <p:blipFill>
          <a:blip r:embed="rId2" cstate="print"/>
          <a:stretch>
            <a:fillRect/>
          </a:stretch>
        </p:blipFill>
        <p:spPr>
          <a:xfrm>
            <a:off x="457200" y="2133600"/>
            <a:ext cx="3581400" cy="3581400"/>
          </a:xfrm>
        </p:spPr>
      </p:pic>
      <p:pic>
        <p:nvPicPr>
          <p:cNvPr id="33794" name="Picture 2" descr="http://www.atecorp.com/equipment/agilent/34970A.jpg"/>
          <p:cNvPicPr>
            <a:picLocks noChangeAspect="1" noChangeArrowheads="1"/>
          </p:cNvPicPr>
          <p:nvPr/>
        </p:nvPicPr>
        <p:blipFill>
          <a:blip r:embed="rId3" cstate="print"/>
          <a:srcRect/>
          <a:stretch>
            <a:fillRect/>
          </a:stretch>
        </p:blipFill>
        <p:spPr bwMode="auto">
          <a:xfrm>
            <a:off x="4419600" y="2286000"/>
            <a:ext cx="4174819" cy="3276600"/>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PRESSURE</a:t>
            </a:r>
            <a:endParaRPr lang="en-US" dirty="0"/>
          </a:p>
        </p:txBody>
      </p:sp>
      <p:sp>
        <p:nvSpPr>
          <p:cNvPr id="3" name="Content Placeholder 2"/>
          <p:cNvSpPr>
            <a:spLocks noGrp="1"/>
          </p:cNvSpPr>
          <p:nvPr>
            <p:ph idx="1"/>
          </p:nvPr>
        </p:nvSpPr>
        <p:spPr/>
        <p:txBody>
          <a:bodyPr/>
          <a:lstStyle/>
          <a:p>
            <a:r>
              <a:rPr lang="en-US" dirty="0" smtClean="0"/>
              <a:t>Pressure is the action of one force against another over, a surface. The pressure P of a force F distributed over an area A is defined as: </a:t>
            </a:r>
          </a:p>
          <a:p>
            <a:pPr>
              <a:buNone/>
            </a:pPr>
            <a:r>
              <a:rPr lang="en-US" dirty="0" smtClean="0"/>
              <a:t>                  P = F/A </a:t>
            </a:r>
          </a:p>
          <a:p>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latin typeface="Calibri" pitchFamily="34" charset="0"/>
                <a:cs typeface="Traditional Arabic" pitchFamily="18" charset="-78"/>
              </a:rPr>
              <a:t>How is pressure generated?</a:t>
            </a:r>
            <a:endParaRPr lang="en-US" dirty="0"/>
          </a:p>
        </p:txBody>
      </p:sp>
      <p:sp>
        <p:nvSpPr>
          <p:cNvPr id="3" name="Content Placeholder 2"/>
          <p:cNvSpPr>
            <a:spLocks noGrp="1"/>
          </p:cNvSpPr>
          <p:nvPr>
            <p:ph idx="1"/>
          </p:nvPr>
        </p:nvSpPr>
        <p:spPr/>
        <p:txBody>
          <a:bodyPr/>
          <a:lstStyle/>
          <a:p>
            <a:r>
              <a:rPr lang="en-US" dirty="0" smtClean="0">
                <a:latin typeface="Constantia" pitchFamily="18" charset="0"/>
                <a:cs typeface="Majalla UI"/>
              </a:rPr>
              <a:t>Collision of molecule with wall</a:t>
            </a:r>
          </a:p>
          <a:p>
            <a:r>
              <a:rPr lang="en-US" dirty="0" smtClean="0">
                <a:latin typeface="Constantia" pitchFamily="18" charset="0"/>
                <a:cs typeface="Majalla UI"/>
              </a:rPr>
              <a:t>Momentum is mass x velocity</a:t>
            </a:r>
          </a:p>
          <a:p>
            <a:r>
              <a:rPr lang="en-US" dirty="0" smtClean="0">
                <a:latin typeface="Constantia" pitchFamily="18" charset="0"/>
                <a:cs typeface="Majalla UI"/>
              </a:rPr>
              <a:t>Change of momentum is double</a:t>
            </a:r>
          </a:p>
          <a:p>
            <a:r>
              <a:rPr lang="en-US" dirty="0" smtClean="0">
                <a:latin typeface="Constantia" pitchFamily="18" charset="0"/>
                <a:cs typeface="Majalla UI"/>
              </a:rPr>
              <a:t>Collision is isothermal = perfectly elastic</a:t>
            </a:r>
          </a:p>
          <a:p>
            <a:r>
              <a:rPr lang="en-US" dirty="0" smtClean="0">
                <a:latin typeface="Constantia" pitchFamily="18" charset="0"/>
                <a:cs typeface="Majalla UI"/>
              </a:rPr>
              <a:t>Sum collisions over area to get force</a:t>
            </a:r>
          </a:p>
          <a:p>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smtClean="0">
                <a:latin typeface="Calibri" pitchFamily="34" charset="0"/>
                <a:cs typeface="Traditional Arabic" pitchFamily="18" charset="-78"/>
              </a:rPr>
              <a:t>How Much is a </a:t>
            </a:r>
            <a:r>
              <a:rPr lang="en-US" sz="4400" dirty="0" smtClean="0">
                <a:latin typeface="Calibri" pitchFamily="34" charset="0"/>
                <a:cs typeface="Traditional Arabic" pitchFamily="18" charset="-78"/>
              </a:rPr>
              <a:t>kilo Pascal (</a:t>
            </a:r>
            <a:r>
              <a:rPr lang="en-US" sz="4400" dirty="0" err="1" smtClean="0">
                <a:latin typeface="Calibri" pitchFamily="34" charset="0"/>
                <a:cs typeface="Traditional Arabic" pitchFamily="18" charset="-78"/>
              </a:rPr>
              <a:t>kPa</a:t>
            </a:r>
            <a:r>
              <a:rPr lang="en-US" sz="4400" dirty="0" smtClean="0">
                <a:latin typeface="Calibri" pitchFamily="34" charset="0"/>
                <a:cs typeface="Traditional Arabic" pitchFamily="18" charset="-78"/>
              </a:rPr>
              <a:t>)?</a:t>
            </a:r>
            <a:endParaRPr lang="en-US" dirty="0"/>
          </a:p>
        </p:txBody>
      </p:sp>
      <p:sp>
        <p:nvSpPr>
          <p:cNvPr id="3" name="Content Placeholder 2"/>
          <p:cNvSpPr>
            <a:spLocks noGrp="1"/>
          </p:cNvSpPr>
          <p:nvPr>
            <p:ph idx="1"/>
          </p:nvPr>
        </p:nvSpPr>
        <p:spPr/>
        <p:txBody>
          <a:bodyPr/>
          <a:lstStyle/>
          <a:p>
            <a:r>
              <a:rPr lang="en-US" dirty="0" smtClean="0">
                <a:latin typeface="Constantia" pitchFamily="18" charset="0"/>
                <a:cs typeface="Majalla UI"/>
              </a:rPr>
              <a:t>1 </a:t>
            </a:r>
            <a:r>
              <a:rPr lang="en-US" dirty="0" smtClean="0">
                <a:latin typeface="Constantia" pitchFamily="18" charset="0"/>
                <a:cs typeface="Majalla UI"/>
              </a:rPr>
              <a:t>atmosphere (14.7 psi, 750mmHg) is approximately 100 </a:t>
            </a:r>
            <a:r>
              <a:rPr lang="en-US" dirty="0" err="1" smtClean="0">
                <a:latin typeface="Constantia" pitchFamily="18" charset="0"/>
                <a:cs typeface="Majalla UI"/>
              </a:rPr>
              <a:t>kPa</a:t>
            </a:r>
            <a:r>
              <a:rPr lang="en-US" dirty="0" smtClean="0">
                <a:latin typeface="Constantia" pitchFamily="18" charset="0"/>
                <a:cs typeface="Majalla UI"/>
              </a:rPr>
              <a:t> = 1 bar</a:t>
            </a:r>
          </a:p>
          <a:p>
            <a:r>
              <a:rPr lang="en-US" dirty="0" smtClean="0">
                <a:latin typeface="Constantia" pitchFamily="18" charset="0"/>
                <a:cs typeface="Majalla UI"/>
              </a:rPr>
              <a:t>1 </a:t>
            </a:r>
            <a:r>
              <a:rPr lang="en-US" dirty="0" err="1" smtClean="0">
                <a:latin typeface="Constantia" pitchFamily="18" charset="0"/>
                <a:cs typeface="Majalla UI"/>
              </a:rPr>
              <a:t>kPa</a:t>
            </a:r>
            <a:r>
              <a:rPr lang="en-US" dirty="0" smtClean="0">
                <a:latin typeface="Constantia" pitchFamily="18" charset="0"/>
                <a:cs typeface="Majalla UI"/>
              </a:rPr>
              <a:t> is about 7 mmHg</a:t>
            </a:r>
          </a:p>
          <a:p>
            <a:r>
              <a:rPr lang="en-US" dirty="0" smtClean="0">
                <a:latin typeface="Constantia" pitchFamily="18" charset="0"/>
                <a:cs typeface="Majalla UI"/>
              </a:rPr>
              <a:t>1% of a gas at our altitude is about 7 mmHg</a:t>
            </a:r>
          </a:p>
          <a:p>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457200" y="685800"/>
            <a:ext cx="8305800" cy="685800"/>
          </a:xfrm>
        </p:spPr>
        <p:txBody>
          <a:bodyPr>
            <a:normAutofit fontScale="90000"/>
          </a:bodyPr>
          <a:lstStyle/>
          <a:p>
            <a:pPr rtl="0" eaLnBrk="1" hangingPunct="1"/>
            <a:r>
              <a:rPr lang="en-US" sz="4000" b="1" smtClean="0">
                <a:cs typeface="Traditional Arabic" pitchFamily="18" charset="-78"/>
              </a:rPr>
              <a:t>Static, dynamic, and impact pressures</a:t>
            </a:r>
          </a:p>
        </p:txBody>
      </p:sp>
      <p:pic>
        <p:nvPicPr>
          <p:cNvPr id="11268" name="Picture 6"/>
          <p:cNvPicPr>
            <a:picLocks noGrp="1" noChangeAspect="1" noChangeArrowheads="1"/>
          </p:cNvPicPr>
          <p:nvPr>
            <p:ph sz="half" idx="1"/>
          </p:nvPr>
        </p:nvPicPr>
        <p:blipFill>
          <a:blip r:embed="rId3" cstate="print"/>
          <a:srcRect/>
          <a:stretch>
            <a:fillRect/>
          </a:stretch>
        </p:blipFill>
        <p:spPr>
          <a:xfrm>
            <a:off x="1676400" y="1524000"/>
            <a:ext cx="5383213" cy="2454275"/>
          </a:xfrm>
        </p:spPr>
      </p:pic>
      <p:sp>
        <p:nvSpPr>
          <p:cNvPr id="11267" name="Rectangle 5"/>
          <p:cNvSpPr>
            <a:spLocks noGrp="1" noChangeArrowheads="1"/>
          </p:cNvSpPr>
          <p:nvPr>
            <p:ph type="body" sz="half" idx="2"/>
          </p:nvPr>
        </p:nvSpPr>
        <p:spPr>
          <a:xfrm>
            <a:off x="381000" y="4038600"/>
            <a:ext cx="8458200" cy="2514600"/>
          </a:xfrm>
        </p:spPr>
        <p:txBody>
          <a:bodyPr/>
          <a:lstStyle/>
          <a:p>
            <a:pPr algn="l" rtl="0" eaLnBrk="1" hangingPunct="1">
              <a:lnSpc>
                <a:spcPct val="80000"/>
              </a:lnSpc>
            </a:pPr>
            <a:r>
              <a:rPr lang="en-US" sz="2000" i="1" smtClean="0">
                <a:cs typeface="Majalla UI"/>
              </a:rPr>
              <a:t>Static pressure </a:t>
            </a:r>
            <a:r>
              <a:rPr lang="en-US" sz="2000" smtClean="0">
                <a:cs typeface="Majalla UI"/>
              </a:rPr>
              <a:t>is the pressure of fluids or gases that are stationary or not in motion. </a:t>
            </a:r>
          </a:p>
          <a:p>
            <a:pPr algn="l" rtl="0" eaLnBrk="1" hangingPunct="1">
              <a:lnSpc>
                <a:spcPct val="80000"/>
              </a:lnSpc>
            </a:pPr>
            <a:r>
              <a:rPr lang="en-US" sz="2000" i="1" smtClean="0">
                <a:cs typeface="Majalla UI"/>
              </a:rPr>
              <a:t>Dynamic pressure </a:t>
            </a:r>
            <a:r>
              <a:rPr lang="en-US" sz="2000" smtClean="0">
                <a:cs typeface="Majalla UI"/>
              </a:rPr>
              <a:t>is the pressure exerted by a fluid or gas when it impacts on a surface or an object due to its motion or flow. In Fig., the dynamic pressure is (</a:t>
            </a:r>
            <a:r>
              <a:rPr lang="en-US" sz="2000" i="1" smtClean="0">
                <a:cs typeface="Majalla UI"/>
              </a:rPr>
              <a:t>B </a:t>
            </a:r>
            <a:r>
              <a:rPr lang="en-US" sz="2000" smtClean="0">
                <a:cs typeface="Majalla UI"/>
              </a:rPr>
              <a:t>− </a:t>
            </a:r>
            <a:r>
              <a:rPr lang="en-US" sz="2000" i="1" smtClean="0">
                <a:cs typeface="Majalla UI"/>
              </a:rPr>
              <a:t>A</a:t>
            </a:r>
            <a:r>
              <a:rPr lang="en-US" sz="2000" smtClean="0">
                <a:cs typeface="Majalla UI"/>
              </a:rPr>
              <a:t>).</a:t>
            </a:r>
          </a:p>
          <a:p>
            <a:pPr algn="l" rtl="0" eaLnBrk="1" hangingPunct="1">
              <a:lnSpc>
                <a:spcPct val="80000"/>
              </a:lnSpc>
            </a:pPr>
            <a:r>
              <a:rPr lang="en-US" sz="2000" i="1" smtClean="0">
                <a:cs typeface="Majalla UI"/>
              </a:rPr>
              <a:t>Impact pressure </a:t>
            </a:r>
            <a:r>
              <a:rPr lang="en-US" sz="2000" smtClean="0">
                <a:cs typeface="Majalla UI"/>
              </a:rPr>
              <a:t>(total pressure) is the sum of the static and dynamic pressures on a surface or object. Point </a:t>
            </a:r>
            <a:r>
              <a:rPr lang="en-US" sz="2000" i="1" smtClean="0">
                <a:cs typeface="Majalla UI"/>
              </a:rPr>
              <a:t>B </a:t>
            </a:r>
            <a:r>
              <a:rPr lang="en-US" sz="2000" smtClean="0">
                <a:cs typeface="Majalla UI"/>
              </a:rPr>
              <a:t>in Fig. depicts the impact pressure.</a:t>
            </a:r>
          </a:p>
          <a:p>
            <a:pPr algn="l" rtl="0" eaLnBrk="1" hangingPunct="1">
              <a:lnSpc>
                <a:spcPct val="80000"/>
              </a:lnSpc>
            </a:pPr>
            <a:endParaRPr lang="en-US" sz="2000" smtClean="0">
              <a:cs typeface="Majalla UI"/>
            </a:endParaRPr>
          </a:p>
        </p:txBody>
      </p:sp>
    </p:spTree>
  </p:cSld>
  <p:clrMapOvr>
    <a:masterClrMapping/>
  </p:clrMapOvr>
  <p:transition>
    <p:random/>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702" name="Rectangle 6"/>
          <p:cNvSpPr>
            <a:spLocks noGrp="1" noChangeArrowheads="1"/>
          </p:cNvSpPr>
          <p:nvPr>
            <p:ph type="title"/>
          </p:nvPr>
        </p:nvSpPr>
        <p:spPr/>
        <p:txBody>
          <a:bodyPr/>
          <a:lstStyle/>
          <a:p>
            <a:pPr eaLnBrk="1" hangingPunct="1"/>
            <a:r>
              <a:rPr lang="en-US" sz="3600" smtClean="0"/>
              <a:t>Definition Of Pressure</a:t>
            </a:r>
          </a:p>
        </p:txBody>
      </p:sp>
      <p:pic>
        <p:nvPicPr>
          <p:cNvPr id="12291" name="Picture 9"/>
          <p:cNvPicPr>
            <a:picLocks noGrp="1" noChangeAspect="1" noChangeArrowheads="1"/>
          </p:cNvPicPr>
          <p:nvPr>
            <p:ph idx="1"/>
          </p:nvPr>
        </p:nvPicPr>
        <p:blipFill>
          <a:blip r:embed="rId2" cstate="print"/>
          <a:srcRect/>
          <a:stretch>
            <a:fillRect/>
          </a:stretch>
        </p:blipFill>
        <p:spPr>
          <a:xfrm>
            <a:off x="1676400" y="2057400"/>
            <a:ext cx="6856413" cy="3017838"/>
          </a:xfr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childTnLst>
                                    <p:set>
                                      <p:cBhvr>
                                        <p:cTn id="6" dur="1" fill="hold">
                                          <p:stCondLst>
                                            <p:cond delay="0"/>
                                          </p:stCondLst>
                                        </p:cTn>
                                        <p:tgtEl>
                                          <p:spTgt spid="29702"/>
                                        </p:tgtEl>
                                        <p:attrNameLst>
                                          <p:attrName>style.visibility</p:attrName>
                                        </p:attrNameLst>
                                      </p:cBhvr>
                                      <p:to>
                                        <p:strVal val="visible"/>
                                      </p:to>
                                    </p:set>
                                    <p:anim calcmode="lin" valueType="num">
                                      <p:cBhvr>
                                        <p:cTn id="7" dur="2000" fill="hold"/>
                                        <p:tgtEl>
                                          <p:spTgt spid="29702"/>
                                        </p:tgtEl>
                                        <p:attrNameLst>
                                          <p:attrName>ppt_w</p:attrName>
                                        </p:attrNameLst>
                                      </p:cBhvr>
                                      <p:tavLst>
                                        <p:tav tm="0">
                                          <p:val>
                                            <p:strVal val="#ppt_w*2.5"/>
                                          </p:val>
                                        </p:tav>
                                        <p:tav tm="100000">
                                          <p:val>
                                            <p:strVal val="#ppt_w"/>
                                          </p:val>
                                        </p:tav>
                                      </p:tavLst>
                                    </p:anim>
                                    <p:anim calcmode="lin" valueType="num">
                                      <p:cBhvr>
                                        <p:cTn id="8" dur="2000" fill="hold"/>
                                        <p:tgtEl>
                                          <p:spTgt spid="29702"/>
                                        </p:tgtEl>
                                        <p:attrNameLst>
                                          <p:attrName>ppt_h</p:attrName>
                                        </p:attrNameLst>
                                      </p:cBhvr>
                                      <p:tavLst>
                                        <p:tav tm="0">
                                          <p:val>
                                            <p:strVal val="#ppt_h"/>
                                          </p:val>
                                        </p:tav>
                                        <p:tav tm="100000">
                                          <p:val>
                                            <p:strVal val="#ppt_h"/>
                                          </p:val>
                                        </p:tav>
                                      </p:tavLst>
                                    </p:anim>
                                    <p:anim calcmode="lin" valueType="num">
                                      <p:cBhvr>
                                        <p:cTn id="9" dur="2000" fill="hold"/>
                                        <p:tgtEl>
                                          <p:spTgt spid="29702"/>
                                        </p:tgtEl>
                                        <p:attrNameLst>
                                          <p:attrName>ppt_x</p:attrName>
                                        </p:attrNameLst>
                                      </p:cBhvr>
                                      <p:tavLst>
                                        <p:tav tm="0">
                                          <p:val>
                                            <p:strVal val="#ppt_x-.2"/>
                                          </p:val>
                                        </p:tav>
                                        <p:tav tm="50000">
                                          <p:val>
                                            <p:strVal val="#ppt_x+.1"/>
                                          </p:val>
                                        </p:tav>
                                        <p:tav tm="100000">
                                          <p:val>
                                            <p:strVal val="#ppt_x"/>
                                          </p:val>
                                        </p:tav>
                                      </p:tavLst>
                                    </p:anim>
                                    <p:anim calcmode="lin" valueType="num">
                                      <p:cBhvr>
                                        <p:cTn id="10" dur="2000" fill="hold"/>
                                        <p:tgtEl>
                                          <p:spTgt spid="29702"/>
                                        </p:tgtEl>
                                        <p:attrNameLst>
                                          <p:attrName>ppt_y</p:attrName>
                                        </p:attrNameLst>
                                      </p:cBhvr>
                                      <p:tavLst>
                                        <p:tav tm="0">
                                          <p:val>
                                            <p:strVal val="#ppt_y+1"/>
                                          </p:val>
                                        </p:tav>
                                        <p:tav tm="50000">
                                          <p:val>
                                            <p:strVal val="#ppt_y+.5"/>
                                          </p:val>
                                        </p:tav>
                                        <p:tav tm="100000">
                                          <p:val>
                                            <p:strVal val="#ppt_y"/>
                                          </p:val>
                                        </p:tav>
                                      </p:tavLst>
                                    </p:anim>
                                    <p:animEffect transition="in" filter="fade">
                                      <p:cBhvr>
                                        <p:cTn id="11" dur="2000"/>
                                        <p:tgtEl>
                                          <p:spTgt spid="297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1435608" y="1447800"/>
            <a:ext cx="4126992" cy="4800600"/>
          </a:xfrm>
        </p:spPr>
        <p:txBody>
          <a:bodyPr>
            <a:normAutofit fontScale="92500"/>
          </a:bodyPr>
          <a:lstStyle/>
          <a:p>
            <a:r>
              <a:rPr lang="en-US" dirty="0" err="1" smtClean="0"/>
              <a:t>Zeroth</a:t>
            </a:r>
            <a:r>
              <a:rPr lang="en-US" dirty="0" smtClean="0"/>
              <a:t> Law of Thermodynamics states that “when two systems have equality of temperature (thermal equilibrium) to a third system, they in turn have equality of temperature with each other”</a:t>
            </a:r>
          </a:p>
        </p:txBody>
      </p:sp>
      <p:pic>
        <p:nvPicPr>
          <p:cNvPr id="23554" name="Picture 2" descr="http://www.splung.com/heat/images/zerothlaw/zerothlaw.gif"/>
          <p:cNvPicPr>
            <a:picLocks noChangeAspect="1" noChangeArrowheads="1"/>
          </p:cNvPicPr>
          <p:nvPr/>
        </p:nvPicPr>
        <p:blipFill>
          <a:blip r:embed="rId2" cstate="print"/>
          <a:srcRect/>
          <a:stretch>
            <a:fillRect/>
          </a:stretch>
        </p:blipFill>
        <p:spPr bwMode="auto">
          <a:xfrm>
            <a:off x="5867400" y="2438400"/>
            <a:ext cx="2821020" cy="2209800"/>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533400" y="762000"/>
            <a:ext cx="8229600" cy="857250"/>
          </a:xfrm>
        </p:spPr>
        <p:txBody>
          <a:bodyPr/>
          <a:lstStyle/>
          <a:p>
            <a:pPr eaLnBrk="1" hangingPunct="1"/>
            <a:r>
              <a:rPr lang="en-US" smtClean="0"/>
              <a:t>Definition Of Pressure</a:t>
            </a:r>
          </a:p>
        </p:txBody>
      </p:sp>
      <p:sp>
        <p:nvSpPr>
          <p:cNvPr id="137219" name="Rectangle 3"/>
          <p:cNvSpPr>
            <a:spLocks noGrp="1" noChangeArrowheads="1"/>
          </p:cNvSpPr>
          <p:nvPr>
            <p:ph idx="1"/>
          </p:nvPr>
        </p:nvSpPr>
        <p:spPr>
          <a:xfrm>
            <a:off x="1371600" y="1828800"/>
            <a:ext cx="7315200" cy="4602163"/>
          </a:xfrm>
        </p:spPr>
        <p:txBody>
          <a:bodyPr>
            <a:normAutofit/>
          </a:bodyPr>
          <a:lstStyle/>
          <a:p>
            <a:pPr algn="just" eaLnBrk="1" hangingPunct="1">
              <a:lnSpc>
                <a:spcPct val="60000"/>
              </a:lnSpc>
              <a:buFontTx/>
              <a:buNone/>
            </a:pPr>
            <a:r>
              <a:rPr lang="en-US" sz="2400" b="1" dirty="0" smtClean="0"/>
              <a:t>Absolute pressure</a:t>
            </a:r>
          </a:p>
          <a:p>
            <a:pPr algn="just" eaLnBrk="1" hangingPunct="1">
              <a:lnSpc>
                <a:spcPct val="60000"/>
              </a:lnSpc>
              <a:buFontTx/>
              <a:buNone/>
            </a:pPr>
            <a:r>
              <a:rPr lang="en-US" sz="2400" dirty="0" smtClean="0"/>
              <a:t>The pressure is referenced to zero absolute pressure and has units of </a:t>
            </a:r>
          </a:p>
          <a:p>
            <a:pPr algn="just" eaLnBrk="1" hangingPunct="1">
              <a:lnSpc>
                <a:spcPct val="60000"/>
              </a:lnSpc>
              <a:buFontTx/>
              <a:buNone/>
            </a:pPr>
            <a:r>
              <a:rPr lang="en-US" sz="2400" dirty="0" err="1" smtClean="0"/>
              <a:t>psia</a:t>
            </a:r>
            <a:r>
              <a:rPr lang="en-US" sz="2400" dirty="0" smtClean="0"/>
              <a:t>. Absolute pressure can only have a positive value.</a:t>
            </a:r>
          </a:p>
          <a:p>
            <a:pPr algn="just" eaLnBrk="1" hangingPunct="1">
              <a:lnSpc>
                <a:spcPct val="60000"/>
              </a:lnSpc>
              <a:buFontTx/>
              <a:buNone/>
            </a:pPr>
            <a:endParaRPr lang="en-US" sz="2400" dirty="0" smtClean="0"/>
          </a:p>
          <a:p>
            <a:pPr algn="just" eaLnBrk="1" hangingPunct="1">
              <a:lnSpc>
                <a:spcPct val="60000"/>
              </a:lnSpc>
              <a:buFontTx/>
              <a:buNone/>
            </a:pPr>
            <a:r>
              <a:rPr lang="en-US" sz="2400" b="1" dirty="0" smtClean="0"/>
              <a:t>Gauge pressure</a:t>
            </a:r>
          </a:p>
          <a:p>
            <a:pPr algn="just" eaLnBrk="1" hangingPunct="1">
              <a:lnSpc>
                <a:spcPct val="60000"/>
              </a:lnSpc>
              <a:buFontTx/>
              <a:buNone/>
            </a:pPr>
            <a:r>
              <a:rPr lang="en-US" sz="2400" dirty="0" smtClean="0"/>
              <a:t>The pressure is referenced to atmospheric pressure and by convention</a:t>
            </a:r>
          </a:p>
          <a:p>
            <a:pPr algn="just" eaLnBrk="1" hangingPunct="1">
              <a:lnSpc>
                <a:spcPct val="60000"/>
              </a:lnSpc>
              <a:buFontTx/>
              <a:buNone/>
            </a:pPr>
            <a:r>
              <a:rPr lang="en-US" sz="2400" dirty="0" smtClean="0"/>
              <a:t>is measured in the positive direction, i.e. 7 psig.</a:t>
            </a:r>
          </a:p>
          <a:p>
            <a:pPr algn="just" eaLnBrk="1" hangingPunct="1">
              <a:lnSpc>
                <a:spcPct val="60000"/>
              </a:lnSpc>
              <a:buFontTx/>
              <a:buNone/>
            </a:pPr>
            <a:endParaRPr lang="en-US" sz="2400" dirty="0" smtClean="0"/>
          </a:p>
          <a:p>
            <a:pPr algn="just" eaLnBrk="1" hangingPunct="1">
              <a:lnSpc>
                <a:spcPct val="60000"/>
              </a:lnSpc>
              <a:buFontTx/>
              <a:buNone/>
            </a:pPr>
            <a:r>
              <a:rPr lang="en-US" sz="2400" b="1" dirty="0" smtClean="0"/>
              <a:t>Vacuum pressure</a:t>
            </a:r>
          </a:p>
          <a:p>
            <a:pPr algn="just" eaLnBrk="1" hangingPunct="1">
              <a:lnSpc>
                <a:spcPct val="60000"/>
              </a:lnSpc>
              <a:buFontTx/>
              <a:buNone/>
            </a:pPr>
            <a:r>
              <a:rPr lang="en-US" sz="2400" dirty="0" smtClean="0"/>
              <a:t>The pressure is referenced to atmospheric pressure and by convention </a:t>
            </a:r>
          </a:p>
          <a:p>
            <a:pPr algn="just" eaLnBrk="1" hangingPunct="1">
              <a:lnSpc>
                <a:spcPct val="60000"/>
              </a:lnSpc>
              <a:buFontTx/>
              <a:buNone/>
            </a:pPr>
            <a:r>
              <a:rPr lang="en-US" sz="2400" dirty="0" smtClean="0"/>
              <a:t>is measured in the negative direction, i.e. -50 mm Hg.</a:t>
            </a:r>
          </a:p>
          <a:p>
            <a:pPr algn="r" eaLnBrk="1" hangingPunct="1">
              <a:lnSpc>
                <a:spcPct val="60000"/>
              </a:lnSpc>
              <a:buFontTx/>
              <a:buNone/>
            </a:pPr>
            <a:endParaRPr lang="en-US" sz="2400" dirty="0" smtClean="0"/>
          </a:p>
          <a:p>
            <a:pPr algn="r" eaLnBrk="1" hangingPunct="1">
              <a:lnSpc>
                <a:spcPct val="60000"/>
              </a:lnSpc>
            </a:pPr>
            <a:endParaRPr lang="en-US" sz="2400" dirty="0" smtClean="0"/>
          </a:p>
          <a:p>
            <a:pPr algn="r" eaLnBrk="1" hangingPunct="1">
              <a:lnSpc>
                <a:spcPct val="60000"/>
              </a:lnSpc>
            </a:pPr>
            <a:endParaRPr lang="en-US" sz="2400" dirty="0" smtClean="0"/>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40" name="Rectangle 4"/>
          <p:cNvSpPr>
            <a:spLocks noGrp="1" noChangeArrowheads="1"/>
          </p:cNvSpPr>
          <p:nvPr>
            <p:ph type="title"/>
          </p:nvPr>
        </p:nvSpPr>
        <p:spPr>
          <a:xfrm>
            <a:off x="533400" y="762000"/>
            <a:ext cx="8229600" cy="781050"/>
          </a:xfrm>
        </p:spPr>
        <p:txBody>
          <a:bodyPr>
            <a:normAutofit/>
          </a:bodyPr>
          <a:lstStyle/>
          <a:p>
            <a:pPr eaLnBrk="1" fontAlgn="auto" hangingPunct="1">
              <a:spcAft>
                <a:spcPts val="0"/>
              </a:spcAft>
              <a:defRPr/>
            </a:pPr>
            <a:r>
              <a:rPr lang="en-US" dirty="0"/>
              <a:t>Standard Atmospheric Pressure</a:t>
            </a:r>
          </a:p>
        </p:txBody>
      </p:sp>
      <p:pic>
        <p:nvPicPr>
          <p:cNvPr id="14339" name="Picture 6" descr="pres-fig"/>
          <p:cNvPicPr>
            <a:picLocks noGrp="1" noChangeAspect="1" noChangeArrowheads="1"/>
          </p:cNvPicPr>
          <p:nvPr>
            <p:ph idx="1"/>
          </p:nvPr>
        </p:nvPicPr>
        <p:blipFill>
          <a:blip r:embed="rId2" cstate="print"/>
          <a:srcRect/>
          <a:stretch>
            <a:fillRect/>
          </a:stretch>
        </p:blipFill>
        <p:spPr>
          <a:xfrm>
            <a:off x="381000" y="1828800"/>
            <a:ext cx="8326438" cy="4498975"/>
          </a:xfrm>
        </p:spPr>
      </p:pic>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57200" y="685800"/>
            <a:ext cx="8229600" cy="857250"/>
          </a:xfrm>
        </p:spPr>
        <p:txBody>
          <a:bodyPr/>
          <a:lstStyle/>
          <a:p>
            <a:pPr eaLnBrk="1" hangingPunct="1"/>
            <a:r>
              <a:rPr lang="en-US" smtClean="0"/>
              <a:t>Pressure Measurement</a:t>
            </a:r>
          </a:p>
        </p:txBody>
      </p:sp>
      <p:sp>
        <p:nvSpPr>
          <p:cNvPr id="18435" name="Rectangle 3"/>
          <p:cNvSpPr>
            <a:spLocks noGrp="1" noChangeArrowheads="1"/>
          </p:cNvSpPr>
          <p:nvPr>
            <p:ph idx="1"/>
          </p:nvPr>
        </p:nvSpPr>
        <p:spPr/>
        <p:txBody>
          <a:bodyPr/>
          <a:lstStyle/>
          <a:p>
            <a:pPr marL="609600" indent="-609600" eaLnBrk="1" hangingPunct="1">
              <a:buFontTx/>
              <a:buNone/>
            </a:pPr>
            <a:r>
              <a:rPr lang="en-US" sz="2400" smtClean="0"/>
              <a:t>A number of </a:t>
            </a:r>
            <a:r>
              <a:rPr lang="en-US" sz="2400" i="1" smtClean="0"/>
              <a:t>measurement units </a:t>
            </a:r>
            <a:r>
              <a:rPr lang="en-US" sz="2400" smtClean="0"/>
              <a:t>are used for pressure. They are as follows:</a:t>
            </a:r>
          </a:p>
          <a:p>
            <a:pPr marL="609600" indent="-609600" eaLnBrk="1" hangingPunct="1">
              <a:buFontTx/>
              <a:buAutoNum type="arabicPeriod"/>
            </a:pPr>
            <a:r>
              <a:rPr lang="en-US" sz="2400" smtClean="0"/>
              <a:t>Pounds per square foot (psf) or pounds per square inch (psi)</a:t>
            </a:r>
          </a:p>
          <a:p>
            <a:pPr marL="609600" indent="-609600" eaLnBrk="1" hangingPunct="1">
              <a:buFontTx/>
              <a:buAutoNum type="arabicPeriod"/>
            </a:pPr>
            <a:r>
              <a:rPr lang="en-US" sz="2400" smtClean="0"/>
              <a:t>Atmospheres (atm)</a:t>
            </a:r>
          </a:p>
          <a:p>
            <a:pPr marL="609600" indent="-609600" eaLnBrk="1" hangingPunct="1">
              <a:buFontTx/>
              <a:buAutoNum type="arabicPeriod"/>
            </a:pPr>
            <a:r>
              <a:rPr lang="en-US" sz="2400" smtClean="0"/>
              <a:t>Pascals (N/m</a:t>
            </a:r>
            <a:r>
              <a:rPr lang="en-US" sz="2400" baseline="30000" smtClean="0"/>
              <a:t>2</a:t>
            </a:r>
            <a:r>
              <a:rPr lang="en-US" sz="2400" smtClean="0"/>
              <a:t>) or kilopascal (1000Pa)*</a:t>
            </a:r>
          </a:p>
          <a:p>
            <a:pPr marL="609600" indent="-609600" eaLnBrk="1" hangingPunct="1">
              <a:buFontTx/>
              <a:buAutoNum type="arabicPeriod"/>
            </a:pPr>
            <a:r>
              <a:rPr lang="en-US" sz="2400" smtClean="0"/>
              <a:t>Torr = 1 mm mercury</a:t>
            </a:r>
          </a:p>
          <a:p>
            <a:pPr marL="609600" indent="-609600" eaLnBrk="1" hangingPunct="1">
              <a:buFontTx/>
              <a:buAutoNum type="arabicPeriod"/>
            </a:pPr>
            <a:r>
              <a:rPr lang="en-US" sz="2400" smtClean="0"/>
              <a:t>Bar (1.013 atm) = 100 kPa</a:t>
            </a:r>
          </a:p>
          <a:p>
            <a:pPr marL="609600" indent="-609600" eaLnBrk="1" hangingPunct="1">
              <a:buFontTx/>
              <a:buAutoNum type="arabicPeriod"/>
            </a:pPr>
            <a:r>
              <a:rPr lang="en-US" sz="2400" smtClean="0"/>
              <a:t>14.696 lbf/in2 equals 33.9 feet of H2O</a:t>
            </a:r>
            <a:r>
              <a:rPr lang="en-US" smtClean="0"/>
              <a:t> </a:t>
            </a:r>
            <a:endParaRPr lang="en-US" sz="2400" b="1" i="1" smtClean="0"/>
          </a:p>
          <a:p>
            <a:pPr marL="609600" indent="-609600" eaLnBrk="1" hangingPunct="1">
              <a:buFontTx/>
              <a:buAutoNum type="arabicPeriod"/>
            </a:pPr>
            <a:r>
              <a:rPr lang="en-US" sz="2400" smtClean="0"/>
              <a:t>14.696 lbf/in2 equals 29.921 inches of  of Hg</a:t>
            </a: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57200" y="838200"/>
            <a:ext cx="8229600" cy="704850"/>
          </a:xfrm>
        </p:spPr>
        <p:txBody>
          <a:bodyPr>
            <a:normAutofit fontScale="90000"/>
          </a:bodyPr>
          <a:lstStyle/>
          <a:p>
            <a:pPr eaLnBrk="1" hangingPunct="1">
              <a:defRPr/>
            </a:pPr>
            <a:r>
              <a:rPr lang="en-US" smtClean="0"/>
              <a:t>Pressure Units</a:t>
            </a:r>
          </a:p>
        </p:txBody>
      </p:sp>
      <p:sp>
        <p:nvSpPr>
          <p:cNvPr id="22531" name="Rectangle 3"/>
          <p:cNvSpPr>
            <a:spLocks noGrp="1" noChangeArrowheads="1"/>
          </p:cNvSpPr>
          <p:nvPr>
            <p:ph idx="1"/>
          </p:nvPr>
        </p:nvSpPr>
        <p:spPr>
          <a:xfrm>
            <a:off x="457200" y="1752600"/>
            <a:ext cx="8229600" cy="4876800"/>
          </a:xfrm>
        </p:spPr>
        <p:txBody>
          <a:bodyPr/>
          <a:lstStyle/>
          <a:p>
            <a:pPr algn="ctr" eaLnBrk="1" hangingPunct="1">
              <a:buFontTx/>
              <a:buNone/>
            </a:pPr>
            <a:r>
              <a:rPr lang="en-US" sz="2400" dirty="0" smtClean="0"/>
              <a:t>The following conversion factors should  help in dealing with the various units: </a:t>
            </a:r>
          </a:p>
          <a:p>
            <a:pPr algn="ctr" eaLnBrk="1" hangingPunct="1">
              <a:buFontTx/>
              <a:buNone/>
            </a:pPr>
            <a:endParaRPr lang="en-US" sz="2400" dirty="0" smtClean="0"/>
          </a:p>
          <a:p>
            <a:pPr algn="ctr"/>
            <a:r>
              <a:rPr lang="en-US" sz="2400" dirty="0" smtClean="0"/>
              <a:t>1 psi= 51.714 mmHg</a:t>
            </a:r>
            <a:br>
              <a:rPr lang="en-US" sz="2400" dirty="0" smtClean="0"/>
            </a:br>
            <a:r>
              <a:rPr lang="en-US" sz="2400" dirty="0" smtClean="0"/>
              <a:t> = 2.0359 </a:t>
            </a:r>
            <a:r>
              <a:rPr lang="en-US" sz="2400" dirty="0" err="1" smtClean="0"/>
              <a:t>in.Hg</a:t>
            </a:r>
            <a:r>
              <a:rPr lang="en-US" sz="2400" dirty="0" smtClean="0"/>
              <a:t/>
            </a:r>
            <a:br>
              <a:rPr lang="en-US" sz="2400" dirty="0" smtClean="0"/>
            </a:br>
            <a:r>
              <a:rPr lang="en-US" sz="2400" dirty="0" smtClean="0"/>
              <a:t> </a:t>
            </a:r>
            <a:r>
              <a:rPr lang="en-US" sz="2400" dirty="0" smtClean="0"/>
              <a:t>   = </a:t>
            </a:r>
            <a:r>
              <a:rPr lang="en-US" sz="2400" dirty="0" smtClean="0"/>
              <a:t>27.680 </a:t>
            </a:r>
            <a:r>
              <a:rPr lang="en-US" sz="2400" dirty="0" smtClean="0"/>
              <a:t>in.H</a:t>
            </a:r>
            <a:r>
              <a:rPr lang="en-US" sz="2400" baseline="-25000" dirty="0" smtClean="0"/>
              <a:t>2</a:t>
            </a:r>
            <a:r>
              <a:rPr lang="en-US" sz="2400" dirty="0" smtClean="0"/>
              <a:t>O</a:t>
            </a:r>
            <a:br>
              <a:rPr lang="en-US" sz="2400" dirty="0" smtClean="0"/>
            </a:br>
            <a:r>
              <a:rPr lang="en-US" sz="2400" dirty="0" smtClean="0"/>
              <a:t> = </a:t>
            </a:r>
            <a:r>
              <a:rPr lang="en-US" sz="2400" dirty="0" smtClean="0"/>
              <a:t>6.8946 </a:t>
            </a:r>
            <a:r>
              <a:rPr lang="en-US" sz="2400" dirty="0" err="1" smtClean="0"/>
              <a:t>kPa</a:t>
            </a:r>
            <a:endParaRPr lang="en-US" sz="2400" dirty="0" smtClean="0"/>
          </a:p>
          <a:p>
            <a:pPr algn="ctr"/>
            <a:r>
              <a:rPr lang="en-US" sz="2400" dirty="0" smtClean="0"/>
              <a:t>1 </a:t>
            </a:r>
            <a:r>
              <a:rPr lang="en-US" sz="2400" dirty="0" smtClean="0"/>
              <a:t>bar= 14.504 psi</a:t>
            </a:r>
            <a:br>
              <a:rPr lang="en-US" sz="2400" dirty="0" smtClean="0"/>
            </a:br>
            <a:r>
              <a:rPr lang="en-US" sz="2400" dirty="0" smtClean="0"/>
              <a:t>1 atm. = 14.696 psi</a:t>
            </a:r>
            <a:br>
              <a:rPr lang="en-US" sz="2400" dirty="0" smtClean="0"/>
            </a:br>
            <a:endParaRPr lang="en-US" sz="2400" dirty="0" smtClean="0"/>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57200" y="762000"/>
            <a:ext cx="8229600" cy="533400"/>
          </a:xfrm>
        </p:spPr>
        <p:txBody>
          <a:bodyPr>
            <a:normAutofit fontScale="90000"/>
          </a:bodyPr>
          <a:lstStyle/>
          <a:p>
            <a:pPr rtl="0" eaLnBrk="1" hangingPunct="1"/>
            <a:r>
              <a:rPr lang="en-US" sz="3600" b="1" smtClean="0">
                <a:latin typeface="Arial" pitchFamily="34" charset="0"/>
                <a:cs typeface="Arial" pitchFamily="34" charset="0"/>
              </a:rPr>
              <a:t>Variations on the U-Tube Manometer</a:t>
            </a:r>
          </a:p>
        </p:txBody>
      </p:sp>
      <p:sp>
        <p:nvSpPr>
          <p:cNvPr id="32771" name="Rectangle 11"/>
          <p:cNvSpPr>
            <a:spLocks noGrp="1" noChangeArrowheads="1"/>
          </p:cNvSpPr>
          <p:nvPr>
            <p:ph type="body" sz="half" idx="1"/>
          </p:nvPr>
        </p:nvSpPr>
        <p:spPr>
          <a:xfrm>
            <a:off x="914400" y="1371600"/>
            <a:ext cx="4191000" cy="5105400"/>
          </a:xfrm>
        </p:spPr>
        <p:txBody>
          <a:bodyPr/>
          <a:lstStyle/>
          <a:p>
            <a:pPr marL="533400" indent="-533400" algn="l" rtl="0" eaLnBrk="1" hangingPunct="1">
              <a:lnSpc>
                <a:spcPct val="90000"/>
              </a:lnSpc>
            </a:pPr>
            <a:r>
              <a:rPr lang="en-US" sz="2000" dirty="0" smtClean="0">
                <a:latin typeface="Arial" pitchFamily="34" charset="0"/>
                <a:cs typeface="Arial" pitchFamily="34" charset="0"/>
              </a:rPr>
              <a:t>The pressure reading is always the difference between fluid heights, regardless of the tube sizes.</a:t>
            </a:r>
          </a:p>
          <a:p>
            <a:pPr marL="533400" indent="-533400" algn="l" rtl="0" eaLnBrk="1" hangingPunct="1">
              <a:lnSpc>
                <a:spcPct val="90000"/>
              </a:lnSpc>
            </a:pPr>
            <a:endParaRPr lang="en-US" sz="2000" dirty="0" smtClean="0">
              <a:latin typeface="Arial" pitchFamily="34" charset="0"/>
              <a:cs typeface="Arial" pitchFamily="34" charset="0"/>
            </a:endParaRPr>
          </a:p>
          <a:p>
            <a:pPr marL="533400" indent="-533400" algn="l" rtl="0" eaLnBrk="1" hangingPunct="1">
              <a:lnSpc>
                <a:spcPct val="90000"/>
              </a:lnSpc>
            </a:pPr>
            <a:r>
              <a:rPr lang="en-US" sz="2000" dirty="0" smtClean="0">
                <a:latin typeface="Arial" pitchFamily="34" charset="0"/>
                <a:cs typeface="Arial" pitchFamily="34" charset="0"/>
              </a:rPr>
              <a:t>With both manometer legs open to the atmosphere, the  fluid levels are the same (A). </a:t>
            </a:r>
          </a:p>
          <a:p>
            <a:pPr marL="533400" indent="-533400" algn="l" rtl="0" eaLnBrk="1" hangingPunct="1">
              <a:lnSpc>
                <a:spcPct val="90000"/>
              </a:lnSpc>
            </a:pPr>
            <a:endParaRPr lang="en-US" sz="2000" dirty="0" smtClean="0">
              <a:latin typeface="Arial" pitchFamily="34" charset="0"/>
              <a:cs typeface="Arial" pitchFamily="34" charset="0"/>
            </a:endParaRPr>
          </a:p>
          <a:p>
            <a:pPr marL="533400" indent="-533400" algn="l" rtl="0" eaLnBrk="1" hangingPunct="1">
              <a:lnSpc>
                <a:spcPct val="90000"/>
              </a:lnSpc>
            </a:pPr>
            <a:r>
              <a:rPr lang="en-US" sz="2000" dirty="0" smtClean="0">
                <a:latin typeface="Arial" pitchFamily="34" charset="0"/>
                <a:cs typeface="Arial" pitchFamily="34" charset="0"/>
              </a:rPr>
              <a:t>With an equal positive pressure applied to one leg of each manometer, the fluid levels differ, but the distance between the fluid heights is the same (B). </a:t>
            </a:r>
            <a:br>
              <a:rPr lang="en-US" sz="2000" dirty="0" smtClean="0">
                <a:latin typeface="Arial" pitchFamily="34" charset="0"/>
                <a:cs typeface="Arial" pitchFamily="34" charset="0"/>
              </a:rPr>
            </a:br>
            <a:endParaRPr lang="en-US" sz="2000" dirty="0" smtClean="0">
              <a:latin typeface="Arial" pitchFamily="34" charset="0"/>
              <a:cs typeface="Arial" pitchFamily="34" charset="0"/>
            </a:endParaRPr>
          </a:p>
        </p:txBody>
      </p:sp>
      <p:pic>
        <p:nvPicPr>
          <p:cNvPr id="32772" name="Picture 13" descr="fig6"/>
          <p:cNvPicPr>
            <a:picLocks noGrp="1" noChangeAspect="1" noChangeArrowheads="1"/>
          </p:cNvPicPr>
          <p:nvPr>
            <p:ph sz="half" idx="2"/>
          </p:nvPr>
        </p:nvPicPr>
        <p:blipFill>
          <a:blip r:embed="rId3" cstate="print"/>
          <a:srcRect/>
          <a:stretch>
            <a:fillRect/>
          </a:stretch>
        </p:blipFill>
        <p:spPr>
          <a:xfrm>
            <a:off x="5105400" y="1447800"/>
            <a:ext cx="3718703" cy="5029200"/>
          </a:xfrm>
        </p:spPr>
      </p:pic>
    </p:spTree>
  </p:cSld>
  <p:clrMapOvr>
    <a:masterClrMapping/>
  </p:clrMapOvr>
  <p:transition>
    <p:random/>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normAutofit fontScale="90000"/>
          </a:bodyPr>
          <a:lstStyle/>
          <a:p>
            <a:pPr eaLnBrk="1" hangingPunct="1"/>
            <a:r>
              <a:rPr lang="en-US" sz="3600" dirty="0" smtClean="0"/>
              <a:t>Sensing Elements</a:t>
            </a:r>
            <a:br>
              <a:rPr lang="en-US" sz="3600" dirty="0" smtClean="0"/>
            </a:br>
            <a:endParaRPr lang="en-US" sz="3600" dirty="0" smtClean="0"/>
          </a:p>
        </p:txBody>
      </p:sp>
      <p:sp>
        <p:nvSpPr>
          <p:cNvPr id="44035" name="Rectangle 3"/>
          <p:cNvSpPr>
            <a:spLocks noGrp="1" noChangeArrowheads="1"/>
          </p:cNvSpPr>
          <p:nvPr>
            <p:ph idx="1"/>
          </p:nvPr>
        </p:nvSpPr>
        <p:spPr>
          <a:xfrm>
            <a:off x="1295400" y="1524000"/>
            <a:ext cx="7467600" cy="4648200"/>
          </a:xfrm>
        </p:spPr>
        <p:txBody>
          <a:bodyPr/>
          <a:lstStyle/>
          <a:p>
            <a:pPr eaLnBrk="1" hangingPunct="1">
              <a:lnSpc>
                <a:spcPct val="90000"/>
              </a:lnSpc>
              <a:buFontTx/>
              <a:buNone/>
            </a:pPr>
            <a:r>
              <a:rPr lang="en-US" sz="2400" dirty="0" smtClean="0"/>
              <a:t>The main types of sensing elements are </a:t>
            </a:r>
          </a:p>
          <a:p>
            <a:pPr eaLnBrk="1" hangingPunct="1">
              <a:lnSpc>
                <a:spcPct val="90000"/>
              </a:lnSpc>
              <a:buFontTx/>
              <a:buNone/>
            </a:pPr>
            <a:endParaRPr lang="en-US" sz="2400" dirty="0" smtClean="0"/>
          </a:p>
          <a:p>
            <a:pPr eaLnBrk="1" hangingPunct="1">
              <a:lnSpc>
                <a:spcPct val="90000"/>
              </a:lnSpc>
            </a:pPr>
            <a:r>
              <a:rPr lang="en-US" sz="2400" dirty="0" smtClean="0"/>
              <a:t>Bourdon tubes, </a:t>
            </a:r>
          </a:p>
          <a:p>
            <a:pPr eaLnBrk="1" hangingPunct="1">
              <a:lnSpc>
                <a:spcPct val="90000"/>
              </a:lnSpc>
            </a:pPr>
            <a:r>
              <a:rPr lang="en-US" sz="2400" dirty="0" smtClean="0"/>
              <a:t>diaphragms, </a:t>
            </a:r>
          </a:p>
          <a:p>
            <a:pPr eaLnBrk="1" hangingPunct="1">
              <a:lnSpc>
                <a:spcPct val="90000"/>
              </a:lnSpc>
            </a:pPr>
            <a:r>
              <a:rPr lang="en-US" sz="2400" dirty="0" smtClean="0"/>
              <a:t>capsules, and </a:t>
            </a:r>
          </a:p>
          <a:p>
            <a:pPr eaLnBrk="1" hangingPunct="1">
              <a:lnSpc>
                <a:spcPct val="90000"/>
              </a:lnSpc>
            </a:pPr>
            <a:r>
              <a:rPr lang="en-US" sz="2400" dirty="0" smtClean="0"/>
              <a:t>bellows . </a:t>
            </a:r>
          </a:p>
          <a:p>
            <a:pPr eaLnBrk="1" hangingPunct="1">
              <a:lnSpc>
                <a:spcPct val="90000"/>
              </a:lnSpc>
            </a:pPr>
            <a:endParaRPr lang="en-US" sz="2400" dirty="0" smtClean="0"/>
          </a:p>
          <a:p>
            <a:pPr eaLnBrk="1" hangingPunct="1">
              <a:lnSpc>
                <a:spcPct val="90000"/>
              </a:lnSpc>
              <a:buFontTx/>
              <a:buNone/>
            </a:pPr>
            <a:r>
              <a:rPr lang="en-US" sz="2400" dirty="0" smtClean="0"/>
              <a:t>All except diaphragms provide a fairly large displacement </a:t>
            </a:r>
          </a:p>
          <a:p>
            <a:pPr eaLnBrk="1" hangingPunct="1">
              <a:lnSpc>
                <a:spcPct val="90000"/>
              </a:lnSpc>
              <a:buFontTx/>
              <a:buNone/>
            </a:pPr>
            <a:r>
              <a:rPr lang="en-US" sz="2400" dirty="0" smtClean="0"/>
              <a:t>that is useful in mechanical gauges and for electrical </a:t>
            </a:r>
          </a:p>
          <a:p>
            <a:pPr eaLnBrk="1" hangingPunct="1">
              <a:lnSpc>
                <a:spcPct val="90000"/>
              </a:lnSpc>
              <a:buFontTx/>
              <a:buNone/>
            </a:pPr>
            <a:r>
              <a:rPr lang="en-US" sz="2400" dirty="0" smtClean="0"/>
              <a:t>sensors that require a significant movement. </a:t>
            </a:r>
            <a:br>
              <a:rPr lang="en-US" sz="2400" dirty="0" smtClean="0"/>
            </a:br>
            <a:endParaRPr lang="en-US" sz="2400" dirty="0" smtClean="0"/>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title"/>
          </p:nvPr>
        </p:nvSpPr>
        <p:spPr>
          <a:xfrm>
            <a:off x="914400" y="609600"/>
            <a:ext cx="8001000" cy="487363"/>
          </a:xfrm>
        </p:spPr>
        <p:txBody>
          <a:bodyPr>
            <a:normAutofit fontScale="90000"/>
          </a:bodyPr>
          <a:lstStyle/>
          <a:p>
            <a:pPr eaLnBrk="1" hangingPunct="1"/>
            <a:r>
              <a:rPr lang="en-US" sz="3600" smtClean="0">
                <a:cs typeface="Traditional Arabic" pitchFamily="18" charset="-78"/>
              </a:rPr>
              <a:t>Sensing Elements</a:t>
            </a:r>
          </a:p>
        </p:txBody>
      </p:sp>
      <p:pic>
        <p:nvPicPr>
          <p:cNvPr id="45060" name="Picture 10" descr="fun1198_fig9"/>
          <p:cNvPicPr>
            <a:picLocks noGrp="1" noChangeArrowheads="1"/>
          </p:cNvPicPr>
          <p:nvPr>
            <p:ph sz="half" idx="1"/>
          </p:nvPr>
        </p:nvPicPr>
        <p:blipFill>
          <a:blip r:embed="rId2" cstate="print"/>
          <a:srcRect/>
          <a:stretch>
            <a:fillRect/>
          </a:stretch>
        </p:blipFill>
        <p:spPr>
          <a:xfrm>
            <a:off x="2209800" y="1295400"/>
            <a:ext cx="4652963" cy="4103688"/>
          </a:xfrm>
        </p:spPr>
      </p:pic>
      <p:sp>
        <p:nvSpPr>
          <p:cNvPr id="45059" name="Rectangle 9"/>
          <p:cNvSpPr>
            <a:spLocks noGrp="1" noChangeArrowheads="1"/>
          </p:cNvSpPr>
          <p:nvPr>
            <p:ph type="body" sz="half" idx="2"/>
          </p:nvPr>
        </p:nvSpPr>
        <p:spPr>
          <a:xfrm>
            <a:off x="457200" y="5486400"/>
            <a:ext cx="8305800" cy="1143000"/>
          </a:xfrm>
        </p:spPr>
        <p:txBody>
          <a:bodyPr/>
          <a:lstStyle/>
          <a:p>
            <a:pPr algn="l" rtl="0" eaLnBrk="1" hangingPunct="1">
              <a:lnSpc>
                <a:spcPct val="80000"/>
              </a:lnSpc>
              <a:buFontTx/>
              <a:buNone/>
            </a:pPr>
            <a:r>
              <a:rPr lang="en-US" sz="2000" dirty="0" smtClean="0">
                <a:latin typeface="Arial" pitchFamily="34" charset="0"/>
                <a:cs typeface="Arial" pitchFamily="34" charset="0"/>
              </a:rPr>
              <a:t>The basic pressure sensing element can be configured as a C-shaped Bourdon tube (A); a helical Bourdon tube (B); flat diaphragm (C); a convoluted diaphragm (D); a capsule (E); or a set of bellows (F)</a:t>
            </a:r>
            <a:r>
              <a:rPr lang="en-US" sz="2400" dirty="0" smtClean="0">
                <a:cs typeface="Majalla UI"/>
              </a:rPr>
              <a:t>.</a:t>
            </a:r>
          </a:p>
        </p:txBody>
      </p:sp>
    </p:spTree>
  </p:cSld>
  <p:clrMapOvr>
    <a:masterClrMapping/>
  </p:clrMapOvr>
  <p:transition>
    <p:random/>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9" name="Picture 5"/>
          <p:cNvPicPr>
            <a:picLocks noGrp="1" noChangeAspect="1" noChangeArrowheads="1"/>
          </p:cNvPicPr>
          <p:nvPr>
            <p:ph sz="half" idx="1"/>
          </p:nvPr>
        </p:nvPicPr>
        <p:blipFill>
          <a:blip r:embed="rId2" cstate="print"/>
          <a:srcRect/>
          <a:stretch>
            <a:fillRect/>
          </a:stretch>
        </p:blipFill>
        <p:spPr>
          <a:xfrm>
            <a:off x="304800" y="665163"/>
            <a:ext cx="8458200" cy="5749925"/>
          </a:xfrm>
          <a:noFill/>
        </p:spPr>
      </p:pic>
    </p:spTree>
  </p:cSld>
  <p:clrMapOvr>
    <a:masterClrMapping/>
  </p:clrMapOvr>
  <p:transition>
    <p:rand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8" name="Rectangle 4"/>
          <p:cNvSpPr>
            <a:spLocks noGrp="1" noChangeArrowheads="1"/>
          </p:cNvSpPr>
          <p:nvPr>
            <p:ph type="title"/>
          </p:nvPr>
        </p:nvSpPr>
        <p:spPr>
          <a:xfrm>
            <a:off x="1219200" y="381000"/>
            <a:ext cx="8229600" cy="944563"/>
          </a:xfrm>
        </p:spPr>
        <p:txBody>
          <a:bodyPr>
            <a:normAutofit fontScale="90000"/>
          </a:bodyPr>
          <a:lstStyle/>
          <a:p>
            <a:pPr eaLnBrk="1" fontAlgn="auto" hangingPunct="1">
              <a:spcAft>
                <a:spcPts val="0"/>
              </a:spcAft>
              <a:defRPr/>
            </a:pPr>
            <a:r>
              <a:rPr lang="en-US" sz="3600" b="0" dirty="0"/>
              <a:t>Primary Pressure Elements </a:t>
            </a:r>
            <a:r>
              <a:rPr lang="en-US" sz="3600" dirty="0" smtClean="0"/>
              <a:t/>
            </a:r>
            <a:br>
              <a:rPr lang="en-US" sz="3600" dirty="0" smtClean="0"/>
            </a:br>
            <a:r>
              <a:rPr lang="en-US" sz="2700" b="0" dirty="0" smtClean="0"/>
              <a:t>Capsule</a:t>
            </a:r>
            <a:r>
              <a:rPr lang="en-US" sz="2700" b="0" dirty="0"/>
              <a:t>, Bellows &amp; Spring Opposed Diaphragm</a:t>
            </a:r>
          </a:p>
        </p:txBody>
      </p:sp>
      <p:pic>
        <p:nvPicPr>
          <p:cNvPr id="46083" name="Picture 5"/>
          <p:cNvPicPr>
            <a:picLocks noGrp="1" noChangeArrowheads="1"/>
          </p:cNvPicPr>
          <p:nvPr>
            <p:ph idx="1"/>
          </p:nvPr>
        </p:nvPicPr>
        <p:blipFill>
          <a:blip r:embed="rId2" cstate="print"/>
          <a:stretch>
            <a:fillRect/>
          </a:stretch>
        </p:blipFill>
        <p:spPr>
          <a:xfrm>
            <a:off x="2568121" y="1447800"/>
            <a:ext cx="5233308" cy="4800600"/>
          </a:xfrm>
        </p:spPr>
      </p:pic>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a:xfrm>
            <a:off x="914400" y="685800"/>
            <a:ext cx="8229600" cy="487363"/>
          </a:xfrm>
        </p:spPr>
        <p:txBody>
          <a:bodyPr>
            <a:normAutofit fontScale="90000"/>
          </a:bodyPr>
          <a:lstStyle/>
          <a:p>
            <a:pPr eaLnBrk="1" fontAlgn="auto" hangingPunct="1">
              <a:spcAft>
                <a:spcPts val="0"/>
              </a:spcAft>
              <a:defRPr/>
            </a:pPr>
            <a:r>
              <a:rPr lang="en-US" sz="4000" dirty="0"/>
              <a:t>Bellows</a:t>
            </a:r>
            <a:r>
              <a:rPr lang="en-US" sz="3600" dirty="0"/>
              <a:t> </a:t>
            </a:r>
          </a:p>
        </p:txBody>
      </p:sp>
      <p:pic>
        <p:nvPicPr>
          <p:cNvPr id="47109" name="Picture 8"/>
          <p:cNvPicPr>
            <a:picLocks noGrp="1" noChangeAspect="1" noChangeArrowheads="1"/>
          </p:cNvPicPr>
          <p:nvPr>
            <p:ph sz="quarter" idx="1"/>
          </p:nvPr>
        </p:nvPicPr>
        <p:blipFill>
          <a:blip r:embed="rId2" cstate="print"/>
          <a:srcRect/>
          <a:stretch>
            <a:fillRect/>
          </a:stretch>
        </p:blipFill>
        <p:spPr>
          <a:xfrm>
            <a:off x="914400" y="1600200"/>
            <a:ext cx="3081338" cy="2189163"/>
          </a:xfrm>
        </p:spPr>
      </p:pic>
      <p:pic>
        <p:nvPicPr>
          <p:cNvPr id="47108" name="Picture 7"/>
          <p:cNvPicPr>
            <a:picLocks noGrp="1" noChangeAspect="1" noChangeArrowheads="1"/>
          </p:cNvPicPr>
          <p:nvPr>
            <p:ph sz="quarter" idx="2"/>
          </p:nvPr>
        </p:nvPicPr>
        <p:blipFill>
          <a:blip r:embed="rId3" cstate="print"/>
          <a:srcRect/>
          <a:stretch>
            <a:fillRect/>
          </a:stretch>
        </p:blipFill>
        <p:spPr>
          <a:xfrm>
            <a:off x="4876800" y="990600"/>
            <a:ext cx="3529013" cy="3244850"/>
          </a:xfrm>
        </p:spPr>
      </p:pic>
      <p:sp>
        <p:nvSpPr>
          <p:cNvPr id="211974" name="Rectangle 6"/>
          <p:cNvSpPr>
            <a:spLocks noGrp="1" noChangeArrowheads="1"/>
          </p:cNvSpPr>
          <p:nvPr>
            <p:ph type="body" sz="half" idx="3"/>
          </p:nvPr>
        </p:nvSpPr>
        <p:spPr>
          <a:xfrm>
            <a:off x="1447800" y="4419600"/>
            <a:ext cx="7239000" cy="2209800"/>
          </a:xfrm>
        </p:spPr>
        <p:txBody>
          <a:bodyPr>
            <a:normAutofit lnSpcReduction="10000"/>
          </a:bodyPr>
          <a:lstStyle/>
          <a:p>
            <a:pPr marL="274320" indent="-274320" algn="l" rtl="0" eaLnBrk="1" fontAlgn="auto" hangingPunct="1">
              <a:lnSpc>
                <a:spcPct val="90000"/>
              </a:lnSpc>
              <a:spcAft>
                <a:spcPts val="0"/>
              </a:spcAft>
              <a:buClr>
                <a:schemeClr val="accent3"/>
              </a:buClr>
              <a:buFont typeface="Wingdings 2"/>
              <a:buChar char=""/>
              <a:defRPr/>
            </a:pPr>
            <a:r>
              <a:rPr lang="en-US" sz="2000" dirty="0">
                <a:latin typeface="Arial" pitchFamily="34" charset="0"/>
                <a:ea typeface="+mn-ea"/>
                <a:cs typeface="Arial" pitchFamily="34" charset="0"/>
              </a:rPr>
              <a:t>Made of Bronze, S.S., </a:t>
            </a:r>
            <a:r>
              <a:rPr lang="en-US" sz="2000" dirty="0" err="1">
                <a:latin typeface="Arial" pitchFamily="34" charset="0"/>
                <a:ea typeface="+mn-ea"/>
                <a:cs typeface="Arial" pitchFamily="34" charset="0"/>
              </a:rPr>
              <a:t>BeCu</a:t>
            </a:r>
            <a:r>
              <a:rPr lang="en-US" sz="2000" dirty="0">
                <a:latin typeface="Arial" pitchFamily="34" charset="0"/>
                <a:ea typeface="+mn-ea"/>
                <a:cs typeface="Arial" pitchFamily="34" charset="0"/>
              </a:rPr>
              <a:t>, </a:t>
            </a:r>
            <a:r>
              <a:rPr lang="en-US" sz="2000" dirty="0" err="1">
                <a:latin typeface="Arial" pitchFamily="34" charset="0"/>
                <a:ea typeface="+mn-ea"/>
                <a:cs typeface="Arial" pitchFamily="34" charset="0"/>
              </a:rPr>
              <a:t>Monel</a:t>
            </a:r>
            <a:r>
              <a:rPr lang="en-US" sz="2000" dirty="0">
                <a:latin typeface="Arial" pitchFamily="34" charset="0"/>
                <a:ea typeface="+mn-ea"/>
                <a:cs typeface="Arial" pitchFamily="34" charset="0"/>
              </a:rPr>
              <a:t> etc..</a:t>
            </a:r>
          </a:p>
          <a:p>
            <a:pPr marL="274320" indent="-274320" algn="l" rtl="0" eaLnBrk="1" fontAlgn="auto" hangingPunct="1">
              <a:lnSpc>
                <a:spcPct val="90000"/>
              </a:lnSpc>
              <a:spcAft>
                <a:spcPts val="0"/>
              </a:spcAft>
              <a:buClr>
                <a:schemeClr val="accent3"/>
              </a:buClr>
              <a:buFont typeface="Wingdings 2"/>
              <a:buChar char=""/>
              <a:defRPr/>
            </a:pPr>
            <a:r>
              <a:rPr lang="en-US" sz="2000" dirty="0">
                <a:latin typeface="Arial" pitchFamily="34" charset="0"/>
                <a:ea typeface="+mn-ea"/>
                <a:cs typeface="Arial" pitchFamily="34" charset="0"/>
              </a:rPr>
              <a:t>The movement is proportional to number of convolutions</a:t>
            </a:r>
          </a:p>
          <a:p>
            <a:pPr marL="274320" indent="-274320" algn="l" rtl="0" eaLnBrk="1" fontAlgn="auto" hangingPunct="1">
              <a:lnSpc>
                <a:spcPct val="90000"/>
              </a:lnSpc>
              <a:spcAft>
                <a:spcPts val="0"/>
              </a:spcAft>
              <a:buClr>
                <a:schemeClr val="accent3"/>
              </a:buClr>
              <a:buFont typeface="Wingdings 2"/>
              <a:buChar char=""/>
              <a:defRPr/>
            </a:pPr>
            <a:r>
              <a:rPr lang="en-US" sz="2000" dirty="0">
                <a:latin typeface="Arial" pitchFamily="34" charset="0"/>
                <a:ea typeface="+mn-ea"/>
                <a:cs typeface="Arial" pitchFamily="34" charset="0"/>
              </a:rPr>
              <a:t>Sensitivity is proportional to size</a:t>
            </a:r>
          </a:p>
          <a:p>
            <a:pPr marL="274320" indent="-274320" algn="l" rtl="0" eaLnBrk="1" fontAlgn="auto" hangingPunct="1">
              <a:lnSpc>
                <a:spcPct val="90000"/>
              </a:lnSpc>
              <a:spcAft>
                <a:spcPts val="0"/>
              </a:spcAft>
              <a:buClr>
                <a:schemeClr val="accent3"/>
              </a:buClr>
              <a:buFont typeface="Wingdings 2"/>
              <a:buChar char=""/>
              <a:defRPr/>
            </a:pPr>
            <a:r>
              <a:rPr lang="en-US" sz="2000" dirty="0">
                <a:latin typeface="Arial" pitchFamily="34" charset="0"/>
                <a:ea typeface="+mn-ea"/>
                <a:cs typeface="Arial" pitchFamily="34" charset="0"/>
              </a:rPr>
              <a:t>In general a bellows can detect a slightly lower pressure than a diaphragm</a:t>
            </a:r>
          </a:p>
          <a:p>
            <a:pPr marL="274320" indent="-274320" algn="l" rtl="0" eaLnBrk="1" fontAlgn="auto" hangingPunct="1">
              <a:lnSpc>
                <a:spcPct val="90000"/>
              </a:lnSpc>
              <a:spcAft>
                <a:spcPts val="0"/>
              </a:spcAft>
              <a:buClr>
                <a:schemeClr val="accent3"/>
              </a:buClr>
              <a:buFont typeface="Wingdings 2"/>
              <a:buChar char=""/>
              <a:defRPr/>
            </a:pPr>
            <a:r>
              <a:rPr lang="en-US" sz="2000" dirty="0">
                <a:latin typeface="Arial" pitchFamily="34" charset="0"/>
                <a:ea typeface="+mn-ea"/>
                <a:cs typeface="Arial" pitchFamily="34" charset="0"/>
              </a:rPr>
              <a:t>The range is from 0-5 mmHg to 0-2000 psi</a:t>
            </a:r>
          </a:p>
          <a:p>
            <a:pPr marL="274320" indent="-274320" algn="l" rtl="0" eaLnBrk="1" fontAlgn="auto" hangingPunct="1">
              <a:lnSpc>
                <a:spcPct val="90000"/>
              </a:lnSpc>
              <a:spcAft>
                <a:spcPts val="0"/>
              </a:spcAft>
              <a:buClr>
                <a:schemeClr val="accent3"/>
              </a:buClr>
              <a:buFont typeface="Wingdings 2"/>
              <a:buChar char=""/>
              <a:defRPr/>
            </a:pPr>
            <a:r>
              <a:rPr lang="en-US" sz="2000" dirty="0">
                <a:latin typeface="Arial" pitchFamily="34" charset="0"/>
                <a:ea typeface="+mn-ea"/>
                <a:cs typeface="Arial" pitchFamily="34" charset="0"/>
              </a:rPr>
              <a:t>Accuracy in the range of 1% span</a:t>
            </a:r>
          </a:p>
          <a:p>
            <a:pPr marL="274320" indent="-274320" eaLnBrk="1" fontAlgn="auto" hangingPunct="1">
              <a:lnSpc>
                <a:spcPct val="90000"/>
              </a:lnSpc>
              <a:spcAft>
                <a:spcPts val="0"/>
              </a:spcAft>
              <a:buClr>
                <a:schemeClr val="accent3"/>
              </a:buClr>
              <a:buFont typeface="Wingdings 2"/>
              <a:buChar char=""/>
              <a:defRPr/>
            </a:pPr>
            <a:endParaRPr lang="en-US" sz="2200" dirty="0">
              <a:ea typeface="+mn-ea"/>
            </a:endParaRPr>
          </a:p>
        </p:txBody>
      </p:sp>
    </p:spTree>
  </p:cSld>
  <p:clrMapOvr>
    <a:masterClrMapping/>
  </p:clrMapOvr>
  <p:transition>
    <p:rand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Thermometry</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Defined as the act of measuring temperature with accuracy and precision.</a:t>
            </a:r>
          </a:p>
          <a:p>
            <a:r>
              <a:rPr lang="en-US" dirty="0" smtClean="0"/>
              <a:t>Depends upon the establishment of thermodynamic equilibrium between the system and the device used to measure the temperature.</a:t>
            </a:r>
          </a:p>
          <a:p>
            <a:r>
              <a:rPr lang="en-US" dirty="0" smtClean="0"/>
              <a:t>The sensing element of the device has certain physical characteristics which changes in value as a function of temperature.</a:t>
            </a:r>
          </a:p>
          <a:p>
            <a:r>
              <a:rPr lang="en-US" dirty="0" smtClean="0"/>
              <a:t>A property or characteristic which changes in value as a function of temperature is called thermometric property and the corresponding substance is known as thermometric substance. </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normAutofit fontScale="90000"/>
          </a:bodyPr>
          <a:lstStyle/>
          <a:p>
            <a:pPr eaLnBrk="1" hangingPunct="1"/>
            <a:r>
              <a:rPr lang="en-US" sz="3600" smtClean="0"/>
              <a:t>Bellows</a:t>
            </a:r>
            <a:br>
              <a:rPr lang="en-US" sz="3600" smtClean="0"/>
            </a:br>
            <a:endParaRPr lang="en-US" sz="3600" smtClean="0"/>
          </a:p>
        </p:txBody>
      </p:sp>
      <p:pic>
        <p:nvPicPr>
          <p:cNvPr id="48131" name="Picture 3"/>
          <p:cNvPicPr>
            <a:picLocks noGrp="1" noChangeAspect="1" noChangeArrowheads="1"/>
          </p:cNvPicPr>
          <p:nvPr>
            <p:ph idx="1"/>
          </p:nvPr>
        </p:nvPicPr>
        <p:blipFill>
          <a:blip r:embed="rId2" cstate="print"/>
          <a:stretch>
            <a:fillRect/>
          </a:stretch>
        </p:blipFill>
        <p:spPr>
          <a:xfrm>
            <a:off x="3429000" y="1219200"/>
            <a:ext cx="4046413" cy="5181600"/>
          </a:xfrm>
        </p:spPr>
      </p:pic>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2" cstate="print"/>
          <a:srcRect/>
          <a:stretch>
            <a:fillRect/>
          </a:stretch>
        </p:blipFill>
        <p:spPr bwMode="auto">
          <a:xfrm>
            <a:off x="838200" y="119063"/>
            <a:ext cx="6781800" cy="673893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5"/>
          <p:cNvSpPr>
            <a:spLocks noGrp="1" noChangeArrowheads="1"/>
          </p:cNvSpPr>
          <p:nvPr>
            <p:ph type="title"/>
          </p:nvPr>
        </p:nvSpPr>
        <p:spPr>
          <a:xfrm>
            <a:off x="533400" y="914400"/>
            <a:ext cx="8229600" cy="552450"/>
          </a:xfrm>
        </p:spPr>
        <p:txBody>
          <a:bodyPr>
            <a:normAutofit fontScale="90000"/>
          </a:bodyPr>
          <a:lstStyle/>
          <a:p>
            <a:pPr eaLnBrk="1" hangingPunct="1"/>
            <a:r>
              <a:rPr lang="en-US" sz="3600" smtClean="0">
                <a:cs typeface="Traditional Arabic" pitchFamily="18" charset="-78"/>
              </a:rPr>
              <a:t>Bourdon Tube</a:t>
            </a:r>
          </a:p>
        </p:txBody>
      </p:sp>
      <p:sp>
        <p:nvSpPr>
          <p:cNvPr id="50180" name="Content Placeholder 4"/>
          <p:cNvSpPr>
            <a:spLocks noGrp="1"/>
          </p:cNvSpPr>
          <p:nvPr>
            <p:ph sz="half" idx="1"/>
          </p:nvPr>
        </p:nvSpPr>
        <p:spPr>
          <a:xfrm>
            <a:off x="457200" y="1920875"/>
            <a:ext cx="4038600" cy="4433888"/>
          </a:xfrm>
        </p:spPr>
        <p:txBody>
          <a:bodyPr/>
          <a:lstStyle/>
          <a:p>
            <a:pPr eaLnBrk="1" hangingPunct="1"/>
            <a:endParaRPr lang="ar-SA" smtClean="0"/>
          </a:p>
        </p:txBody>
      </p:sp>
      <p:pic>
        <p:nvPicPr>
          <p:cNvPr id="50179" name="Picture 8" descr="Bourdon"/>
          <p:cNvPicPr>
            <a:picLocks noGrp="1" noChangeAspect="1" noChangeArrowheads="1"/>
          </p:cNvPicPr>
          <p:nvPr>
            <p:ph sz="half" idx="2"/>
          </p:nvPr>
        </p:nvPicPr>
        <p:blipFill>
          <a:blip r:embed="rId2" cstate="print"/>
          <a:stretch>
            <a:fillRect/>
          </a:stretch>
        </p:blipFill>
        <p:spPr>
          <a:xfrm>
            <a:off x="5276850" y="1981275"/>
            <a:ext cx="3657600" cy="3749525"/>
          </a:xfrm>
        </p:spPr>
      </p:pic>
      <p:pic>
        <p:nvPicPr>
          <p:cNvPr id="50181" name="Picture 1"/>
          <p:cNvPicPr>
            <a:picLocks noChangeAspect="1" noChangeArrowheads="1"/>
          </p:cNvPicPr>
          <p:nvPr/>
        </p:nvPicPr>
        <p:blipFill>
          <a:blip r:embed="rId3" cstate="print"/>
          <a:srcRect/>
          <a:stretch>
            <a:fillRect/>
          </a:stretch>
        </p:blipFill>
        <p:spPr bwMode="auto">
          <a:xfrm>
            <a:off x="609600" y="2057400"/>
            <a:ext cx="4210050" cy="34575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1202" name="Picture 4"/>
          <p:cNvPicPr>
            <a:picLocks noChangeAspect="1" noChangeArrowheads="1"/>
          </p:cNvPicPr>
          <p:nvPr/>
        </p:nvPicPr>
        <p:blipFill>
          <a:blip r:embed="rId2" cstate="print"/>
          <a:srcRect/>
          <a:stretch>
            <a:fillRect/>
          </a:stretch>
        </p:blipFill>
        <p:spPr bwMode="auto">
          <a:xfrm>
            <a:off x="-228600" y="0"/>
            <a:ext cx="9826625" cy="79216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4"/>
          <p:cNvSpPr>
            <a:spLocks noGrp="1" noChangeArrowheads="1"/>
          </p:cNvSpPr>
          <p:nvPr>
            <p:ph type="title"/>
          </p:nvPr>
        </p:nvSpPr>
        <p:spPr>
          <a:xfrm>
            <a:off x="457200" y="685800"/>
            <a:ext cx="8229600" cy="685800"/>
          </a:xfrm>
        </p:spPr>
        <p:txBody>
          <a:bodyPr/>
          <a:lstStyle/>
          <a:p>
            <a:pPr eaLnBrk="1" hangingPunct="1"/>
            <a:r>
              <a:rPr lang="en-US" sz="3600" smtClean="0">
                <a:cs typeface="Traditional Arabic" pitchFamily="18" charset="-78"/>
              </a:rPr>
              <a:t>Bourdon Tubes</a:t>
            </a:r>
          </a:p>
        </p:txBody>
      </p:sp>
      <p:pic>
        <p:nvPicPr>
          <p:cNvPr id="52228" name="Picture 7"/>
          <p:cNvPicPr>
            <a:picLocks noGrp="1" noChangeAspect="1" noChangeArrowheads="1"/>
          </p:cNvPicPr>
          <p:nvPr>
            <p:ph sz="half" idx="1"/>
          </p:nvPr>
        </p:nvPicPr>
        <p:blipFill>
          <a:blip r:embed="rId2" cstate="print"/>
          <a:stretch>
            <a:fillRect/>
          </a:stretch>
        </p:blipFill>
        <p:spPr>
          <a:xfrm>
            <a:off x="2040855" y="1600200"/>
            <a:ext cx="5062289" cy="2185988"/>
          </a:xfrm>
        </p:spPr>
      </p:pic>
      <p:sp>
        <p:nvSpPr>
          <p:cNvPr id="52227" name="Rectangle 6"/>
          <p:cNvSpPr>
            <a:spLocks noGrp="1" noChangeArrowheads="1"/>
          </p:cNvSpPr>
          <p:nvPr>
            <p:ph type="body" sz="half" idx="2"/>
          </p:nvPr>
        </p:nvSpPr>
        <p:spPr>
          <a:xfrm>
            <a:off x="1600200" y="4495800"/>
            <a:ext cx="8229600" cy="1981200"/>
          </a:xfrm>
        </p:spPr>
        <p:txBody>
          <a:bodyPr/>
          <a:lstStyle/>
          <a:p>
            <a:pPr algn="l" rtl="0" eaLnBrk="1" hangingPunct="1"/>
            <a:r>
              <a:rPr lang="en-US" sz="2800" dirty="0" smtClean="0">
                <a:latin typeface="Arial" pitchFamily="34" charset="0"/>
                <a:cs typeface="Arial" pitchFamily="34" charset="0"/>
              </a:rPr>
              <a:t>(a) C-type tube.</a:t>
            </a:r>
          </a:p>
          <a:p>
            <a:pPr algn="l" rtl="0" eaLnBrk="1" hangingPunct="1"/>
            <a:r>
              <a:rPr lang="en-US" sz="2800" dirty="0" smtClean="0">
                <a:latin typeface="Arial" pitchFamily="34" charset="0"/>
                <a:cs typeface="Arial" pitchFamily="34" charset="0"/>
              </a:rPr>
              <a:t>(b) Spiral tube. </a:t>
            </a:r>
          </a:p>
          <a:p>
            <a:pPr algn="l" rtl="0" eaLnBrk="1" hangingPunct="1"/>
            <a:r>
              <a:rPr lang="en-US" sz="2800" dirty="0" smtClean="0">
                <a:latin typeface="Arial" pitchFamily="34" charset="0"/>
                <a:cs typeface="Arial" pitchFamily="34" charset="0"/>
              </a:rPr>
              <a:t>(c) Helical tube </a:t>
            </a:r>
          </a:p>
        </p:txBody>
      </p:sp>
    </p:spTree>
  </p:cSld>
  <p:clrMapOvr>
    <a:masterClrMapping/>
  </p:clrMapOvr>
  <p:transition>
    <p:random/>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6" name="Rectangle 6"/>
          <p:cNvSpPr>
            <a:spLocks noGrp="1" noChangeArrowheads="1"/>
          </p:cNvSpPr>
          <p:nvPr>
            <p:ph type="title"/>
          </p:nvPr>
        </p:nvSpPr>
        <p:spPr/>
        <p:txBody>
          <a:bodyPr>
            <a:normAutofit fontScale="90000"/>
          </a:bodyPr>
          <a:lstStyle/>
          <a:p>
            <a:pPr eaLnBrk="1" fontAlgn="auto" hangingPunct="1">
              <a:spcAft>
                <a:spcPts val="0"/>
              </a:spcAft>
              <a:defRPr/>
            </a:pPr>
            <a:r>
              <a:rPr lang="en-US" sz="4000"/>
              <a:t>Bourdon Tubes</a:t>
            </a:r>
            <a:br>
              <a:rPr lang="en-US" sz="4000"/>
            </a:br>
            <a:endParaRPr lang="en-US" sz="4000"/>
          </a:p>
        </p:txBody>
      </p:sp>
      <p:pic>
        <p:nvPicPr>
          <p:cNvPr id="54275" name="Picture 5"/>
          <p:cNvPicPr>
            <a:picLocks noGrp="1" noChangeAspect="1" noChangeArrowheads="1"/>
          </p:cNvPicPr>
          <p:nvPr>
            <p:ph idx="1"/>
          </p:nvPr>
        </p:nvPicPr>
        <p:blipFill>
          <a:blip r:embed="rId2" cstate="print"/>
          <a:srcRect/>
          <a:stretch>
            <a:fillRect/>
          </a:stretch>
        </p:blipFill>
        <p:spPr>
          <a:xfrm>
            <a:off x="533400" y="1428750"/>
            <a:ext cx="7550150" cy="5429250"/>
          </a:xfrm>
        </p:spPr>
      </p:pic>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8"/>
          <p:cNvSpPr>
            <a:spLocks noGrp="1" noChangeArrowheads="1"/>
          </p:cNvSpPr>
          <p:nvPr>
            <p:ph type="title"/>
          </p:nvPr>
        </p:nvSpPr>
        <p:spPr>
          <a:xfrm>
            <a:off x="533400" y="533400"/>
            <a:ext cx="8229600" cy="792163"/>
          </a:xfrm>
        </p:spPr>
        <p:txBody>
          <a:bodyPr/>
          <a:lstStyle/>
          <a:p>
            <a:pPr eaLnBrk="1" hangingPunct="1"/>
            <a:r>
              <a:rPr lang="en-US" sz="3600" smtClean="0">
                <a:cs typeface="Traditional Arabic" pitchFamily="18" charset="-78"/>
              </a:rPr>
              <a:t>Diaphragm </a:t>
            </a:r>
          </a:p>
        </p:txBody>
      </p:sp>
      <p:pic>
        <p:nvPicPr>
          <p:cNvPr id="55302" name="Picture 15" descr="untitled"/>
          <p:cNvPicPr>
            <a:picLocks noGrp="1" noChangeAspect="1" noChangeArrowheads="1"/>
          </p:cNvPicPr>
          <p:nvPr>
            <p:ph sz="half" idx="1"/>
          </p:nvPr>
        </p:nvPicPr>
        <p:blipFill>
          <a:blip r:embed="rId2" cstate="print"/>
          <a:srcRect/>
          <a:stretch>
            <a:fillRect/>
          </a:stretch>
        </p:blipFill>
        <p:spPr>
          <a:xfrm>
            <a:off x="2667000" y="914400"/>
            <a:ext cx="4722813" cy="3154363"/>
          </a:xfrm>
        </p:spPr>
      </p:pic>
      <p:sp>
        <p:nvSpPr>
          <p:cNvPr id="55299" name="Rectangle 10"/>
          <p:cNvSpPr>
            <a:spLocks noGrp="1" noChangeArrowheads="1"/>
          </p:cNvSpPr>
          <p:nvPr>
            <p:ph type="body" sz="half" idx="2"/>
          </p:nvPr>
        </p:nvSpPr>
        <p:spPr>
          <a:xfrm>
            <a:off x="457200" y="4572000"/>
            <a:ext cx="8229600" cy="1882775"/>
          </a:xfrm>
        </p:spPr>
        <p:txBody>
          <a:bodyPr/>
          <a:lstStyle/>
          <a:p>
            <a:pPr algn="l" rtl="0" eaLnBrk="1" hangingPunct="1">
              <a:lnSpc>
                <a:spcPct val="90000"/>
              </a:lnSpc>
            </a:pPr>
            <a:r>
              <a:rPr lang="en-US" sz="2400" smtClean="0">
                <a:cs typeface="Majalla UI"/>
              </a:rPr>
              <a:t>A diaphragm usually is designed so that the deflection-versus-pressure characteristics are as linear as possible over a specified pressure range, and with a minimum of hysteresis and minimum shift in the zero point. </a:t>
            </a:r>
          </a:p>
        </p:txBody>
      </p:sp>
      <p:sp>
        <p:nvSpPr>
          <p:cNvPr id="55300" name="Text Box 12"/>
          <p:cNvSpPr txBox="1">
            <a:spLocks noChangeArrowheads="1"/>
          </p:cNvSpPr>
          <p:nvPr/>
        </p:nvSpPr>
        <p:spPr bwMode="auto">
          <a:xfrm>
            <a:off x="1295400" y="3581400"/>
            <a:ext cx="6400800" cy="366713"/>
          </a:xfrm>
          <a:prstGeom prst="rect">
            <a:avLst/>
          </a:prstGeom>
          <a:noFill/>
          <a:ln w="9525">
            <a:noFill/>
            <a:miter lim="800000"/>
            <a:headEnd/>
            <a:tailEnd/>
          </a:ln>
        </p:spPr>
        <p:txBody>
          <a:bodyPr>
            <a:spAutoFit/>
          </a:bodyPr>
          <a:lstStyle/>
          <a:p>
            <a:pPr>
              <a:spcBef>
                <a:spcPct val="50000"/>
              </a:spcBef>
            </a:pPr>
            <a:endParaRPr lang="en-US">
              <a:latin typeface="Constantia" pitchFamily="18" charset="0"/>
            </a:endParaRPr>
          </a:p>
        </p:txBody>
      </p:sp>
      <p:sp>
        <p:nvSpPr>
          <p:cNvPr id="55301" name="Rectangle 13"/>
          <p:cNvSpPr>
            <a:spLocks noChangeArrowheads="1"/>
          </p:cNvSpPr>
          <p:nvPr/>
        </p:nvSpPr>
        <p:spPr bwMode="auto">
          <a:xfrm>
            <a:off x="1828800" y="4038600"/>
            <a:ext cx="5235575" cy="396875"/>
          </a:xfrm>
          <a:prstGeom prst="rect">
            <a:avLst/>
          </a:prstGeom>
          <a:noFill/>
          <a:ln w="9525">
            <a:noFill/>
            <a:miter lim="800000"/>
            <a:headEnd/>
            <a:tailEnd/>
          </a:ln>
        </p:spPr>
        <p:txBody>
          <a:bodyPr wrap="none" anchor="ctr">
            <a:spAutoFit/>
          </a:bodyPr>
          <a:lstStyle/>
          <a:p>
            <a:r>
              <a:rPr lang="en-US">
                <a:latin typeface="Constantia" pitchFamily="18" charset="0"/>
              </a:rPr>
              <a:t>(</a:t>
            </a:r>
            <a:r>
              <a:rPr lang="en-US" sz="2000">
                <a:latin typeface="Constantia" pitchFamily="18" charset="0"/>
              </a:rPr>
              <a:t>a) flat diaphragm; (b) corrugated diaphragm </a:t>
            </a:r>
          </a:p>
        </p:txBody>
      </p:sp>
    </p:spTree>
  </p:cSld>
  <p:clrMapOvr>
    <a:masterClrMapping/>
  </p:clrMapOvr>
  <p:transition>
    <p:rand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physical characteristics….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Change in dimension (change in length by expansion or contraction)</a:t>
            </a:r>
          </a:p>
          <a:p>
            <a:r>
              <a:rPr lang="en-US" dirty="0" smtClean="0"/>
              <a:t>Change in electrical resistance of metals and semiconductors.</a:t>
            </a:r>
          </a:p>
          <a:p>
            <a:r>
              <a:rPr lang="en-US" dirty="0" smtClean="0"/>
              <a:t>Change in thermo electric </a:t>
            </a:r>
            <a:r>
              <a:rPr lang="en-US" dirty="0" err="1" smtClean="0"/>
              <a:t>emf</a:t>
            </a:r>
            <a:r>
              <a:rPr lang="en-US" dirty="0" smtClean="0"/>
              <a:t> of two alloys or metals joined together (thermocouples)</a:t>
            </a:r>
          </a:p>
          <a:p>
            <a:r>
              <a:rPr lang="en-US" dirty="0" smtClean="0"/>
              <a:t>Change in intensity and color of emitted radiations</a:t>
            </a:r>
          </a:p>
          <a:p>
            <a:r>
              <a:rPr lang="en-US" dirty="0" smtClean="0"/>
              <a:t>Fusion of materials when exposed to temperature (</a:t>
            </a:r>
            <a:r>
              <a:rPr lang="en-US" dirty="0" err="1" smtClean="0"/>
              <a:t>Pyrometric</a:t>
            </a:r>
            <a:r>
              <a:rPr lang="en-US" dirty="0" smtClean="0"/>
              <a:t> cone)</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Mathematical relationship</a:t>
            </a:r>
            <a:endParaRPr lang="en-US" dirty="0"/>
          </a:p>
        </p:txBody>
      </p:sp>
      <p:sp>
        <p:nvSpPr>
          <p:cNvPr id="3" name="Content Placeholder 2"/>
          <p:cNvSpPr>
            <a:spLocks noGrp="1"/>
          </p:cNvSpPr>
          <p:nvPr>
            <p:ph idx="1"/>
          </p:nvPr>
        </p:nvSpPr>
        <p:spPr/>
        <p:txBody>
          <a:bodyPr>
            <a:normAutofit/>
          </a:bodyPr>
          <a:lstStyle/>
          <a:p>
            <a:r>
              <a:rPr lang="en-US" sz="4000" dirty="0" smtClean="0"/>
              <a:t>T= Ax (Direct proportionality)</a:t>
            </a:r>
          </a:p>
          <a:p>
            <a:r>
              <a:rPr lang="en-US" sz="4000" dirty="0" smtClean="0"/>
              <a:t>T = </a:t>
            </a:r>
            <a:r>
              <a:rPr lang="en-US" sz="4000" dirty="0" err="1" smtClean="0"/>
              <a:t>Ax+B</a:t>
            </a:r>
            <a:r>
              <a:rPr lang="en-US" sz="4000" dirty="0" smtClean="0"/>
              <a:t> (Linear) </a:t>
            </a:r>
          </a:p>
          <a:p>
            <a:r>
              <a:rPr lang="en-US" sz="4000" dirty="0" smtClean="0"/>
              <a:t>T = Ax</a:t>
            </a:r>
            <a:r>
              <a:rPr lang="en-US" sz="4000" baseline="30000" dirty="0" smtClean="0"/>
              <a:t>2</a:t>
            </a:r>
            <a:r>
              <a:rPr lang="en-US" sz="4000" dirty="0" smtClean="0"/>
              <a:t>+Bx+C (Quadratic)</a:t>
            </a:r>
          </a:p>
          <a:p>
            <a:r>
              <a:rPr lang="en-US" sz="4000" dirty="0" smtClean="0"/>
              <a:t>T = A+Bx+Cx</a:t>
            </a:r>
            <a:r>
              <a:rPr lang="en-US" sz="4000" baseline="30000" dirty="0" smtClean="0"/>
              <a:t>2</a:t>
            </a:r>
            <a:r>
              <a:rPr lang="en-US" sz="4000" dirty="0" smtClean="0"/>
              <a:t>+Dx</a:t>
            </a:r>
            <a:r>
              <a:rPr lang="en-US" sz="4000" baseline="30000" dirty="0" smtClean="0"/>
              <a:t>3</a:t>
            </a:r>
            <a:r>
              <a:rPr lang="en-US" sz="4000" dirty="0" smtClean="0"/>
              <a:t> (Polynomial)</a:t>
            </a:r>
            <a:endParaRPr lang="en-US" sz="40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Temperature Scale</a:t>
            </a:r>
            <a:endParaRPr lang="en-US" dirty="0"/>
          </a:p>
        </p:txBody>
      </p:sp>
      <p:sp>
        <p:nvSpPr>
          <p:cNvPr id="3" name="Content Placeholder 2"/>
          <p:cNvSpPr>
            <a:spLocks noGrp="1"/>
          </p:cNvSpPr>
          <p:nvPr>
            <p:ph idx="1"/>
          </p:nvPr>
        </p:nvSpPr>
        <p:spPr/>
        <p:txBody>
          <a:bodyPr>
            <a:normAutofit lnSpcReduction="10000"/>
          </a:bodyPr>
          <a:lstStyle/>
          <a:p>
            <a:r>
              <a:rPr lang="en-US" dirty="0" smtClean="0"/>
              <a:t>Centigrade and </a:t>
            </a:r>
            <a:r>
              <a:rPr lang="en-US" dirty="0" err="1" smtClean="0"/>
              <a:t>Farenheit</a:t>
            </a:r>
            <a:r>
              <a:rPr lang="en-US" dirty="0" smtClean="0"/>
              <a:t> scale</a:t>
            </a:r>
          </a:p>
          <a:p>
            <a:r>
              <a:rPr lang="en-US" dirty="0" smtClean="0"/>
              <a:t>Kelvin and </a:t>
            </a:r>
            <a:r>
              <a:rPr lang="en-US" dirty="0" err="1" smtClean="0"/>
              <a:t>Rankine</a:t>
            </a:r>
            <a:r>
              <a:rPr lang="en-US" dirty="0" smtClean="0"/>
              <a:t> cycle</a:t>
            </a:r>
          </a:p>
          <a:p>
            <a:r>
              <a:rPr lang="en-US" dirty="0" err="1" smtClean="0"/>
              <a:t>t</a:t>
            </a:r>
            <a:r>
              <a:rPr lang="en-US" baseline="-25000" dirty="0" err="1" smtClean="0"/>
              <a:t>c</a:t>
            </a:r>
            <a:r>
              <a:rPr lang="en-US" dirty="0" smtClean="0"/>
              <a:t> = 5/9(</a:t>
            </a:r>
            <a:r>
              <a:rPr lang="en-US" dirty="0" err="1" smtClean="0"/>
              <a:t>t</a:t>
            </a:r>
            <a:r>
              <a:rPr lang="en-US" baseline="-25000" dirty="0" err="1" smtClean="0"/>
              <a:t>f</a:t>
            </a:r>
            <a:r>
              <a:rPr lang="en-US" dirty="0" smtClean="0"/>
              <a:t> -32).</a:t>
            </a:r>
          </a:p>
          <a:p>
            <a:r>
              <a:rPr lang="en-US" dirty="0" smtClean="0"/>
              <a:t>Kelvin and </a:t>
            </a:r>
            <a:r>
              <a:rPr lang="en-US" dirty="0" err="1" smtClean="0"/>
              <a:t>Rankine</a:t>
            </a:r>
            <a:r>
              <a:rPr lang="en-US" dirty="0" smtClean="0"/>
              <a:t> scales of no molecular activity and no heat content is referred as absolute zero.</a:t>
            </a:r>
          </a:p>
          <a:p>
            <a:r>
              <a:rPr lang="en-US" dirty="0" smtClean="0"/>
              <a:t>-273.16</a:t>
            </a:r>
            <a:r>
              <a:rPr lang="en-US" baseline="30000" dirty="0" smtClean="0"/>
              <a:t>o</a:t>
            </a:r>
            <a:r>
              <a:rPr lang="en-US" dirty="0" smtClean="0"/>
              <a:t>C and -459.67</a:t>
            </a:r>
            <a:r>
              <a:rPr lang="en-US" baseline="30000" dirty="0" smtClean="0"/>
              <a:t>o</a:t>
            </a:r>
            <a:r>
              <a:rPr lang="en-US" dirty="0" smtClean="0"/>
              <a:t>F.</a:t>
            </a:r>
          </a:p>
          <a:p>
            <a:r>
              <a:rPr lang="en-US" dirty="0" smtClean="0"/>
              <a:t>T(K) = T(</a:t>
            </a:r>
            <a:r>
              <a:rPr lang="en-US" baseline="30000" dirty="0" err="1" smtClean="0"/>
              <a:t>o</a:t>
            </a:r>
            <a:r>
              <a:rPr lang="en-US" dirty="0" err="1" smtClean="0"/>
              <a:t>C</a:t>
            </a:r>
            <a:r>
              <a:rPr lang="en-US" dirty="0" smtClean="0"/>
              <a:t> ) + 273.16 and T(R ) = T (</a:t>
            </a:r>
            <a:r>
              <a:rPr lang="en-US" baseline="30000" dirty="0" err="1" smtClean="0"/>
              <a:t>o</a:t>
            </a:r>
            <a:r>
              <a:rPr lang="en-US" dirty="0" err="1" smtClean="0"/>
              <a:t>F</a:t>
            </a:r>
            <a:r>
              <a:rPr lang="en-US" dirty="0" smtClean="0"/>
              <a:t>) + 459.67</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l</a:t>
            </a:r>
            <a:endParaRPr lang="en-US"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1447800" y="914400"/>
            <a:ext cx="3124200" cy="5319845"/>
          </a:xfrm>
          <a:prstGeom prst="rect">
            <a:avLst/>
          </a:prstGeom>
          <a:noFill/>
          <a:ln w="9525">
            <a:noFill/>
            <a:miter lim="800000"/>
            <a:headEnd/>
            <a:tailEnd/>
          </a:ln>
        </p:spPr>
      </p:pic>
      <p:sp>
        <p:nvSpPr>
          <p:cNvPr id="5" name="TextBox 4"/>
          <p:cNvSpPr txBox="1"/>
          <p:nvPr/>
        </p:nvSpPr>
        <p:spPr>
          <a:xfrm>
            <a:off x="4876800" y="1447800"/>
            <a:ext cx="4038600" cy="4893647"/>
          </a:xfrm>
          <a:prstGeom prst="rect">
            <a:avLst/>
          </a:prstGeom>
          <a:noFill/>
        </p:spPr>
        <p:txBody>
          <a:bodyPr wrap="square" rtlCol="0">
            <a:spAutoFit/>
          </a:bodyPr>
          <a:lstStyle/>
          <a:p>
            <a:r>
              <a:rPr lang="en-US" sz="2400" dirty="0" smtClean="0"/>
              <a:t>Thermodynamic scale by Lord Kelvin.</a:t>
            </a:r>
          </a:p>
          <a:p>
            <a:r>
              <a:rPr lang="en-US" sz="2400" dirty="0" smtClean="0"/>
              <a:t>“the ratio of any two temperatures in the </a:t>
            </a:r>
            <a:r>
              <a:rPr lang="en-US" sz="2400" dirty="0" err="1" smtClean="0"/>
              <a:t>kelvin</a:t>
            </a:r>
            <a:r>
              <a:rPr lang="en-US" sz="2400" dirty="0" smtClean="0"/>
              <a:t> or thermodynamic scale is equal to the ratio of heat rejected by a </a:t>
            </a:r>
            <a:r>
              <a:rPr lang="en-US" sz="2400" dirty="0" err="1" smtClean="0"/>
              <a:t>carnot</a:t>
            </a:r>
            <a:r>
              <a:rPr lang="en-US" sz="2400" dirty="0" smtClean="0"/>
              <a:t> engine operating between those temperatures”</a:t>
            </a:r>
          </a:p>
          <a:p>
            <a:r>
              <a:rPr lang="en-US" sz="2400" dirty="0" smtClean="0"/>
              <a:t>In 1954, at the 10</a:t>
            </a:r>
            <a:r>
              <a:rPr lang="en-US" sz="2400" baseline="30000" dirty="0" smtClean="0"/>
              <a:t>th</a:t>
            </a:r>
            <a:r>
              <a:rPr lang="en-US" sz="2400" dirty="0" smtClean="0"/>
              <a:t> conference of weights and measures the fixed point was chosen as the triple point of water.</a:t>
            </a:r>
          </a:p>
          <a:p>
            <a:r>
              <a:rPr lang="en-US" sz="2400" dirty="0" smtClean="0"/>
              <a:t>Triple point : all states co exist.</a:t>
            </a:r>
            <a:endParaRPr lang="en-US" sz="24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1</a:t>
            </a:r>
            <a:endParaRPr lang="en-US" dirty="0"/>
          </a:p>
        </p:txBody>
      </p:sp>
      <p:sp>
        <p:nvSpPr>
          <p:cNvPr id="3" name="Content Placeholder 2"/>
          <p:cNvSpPr>
            <a:spLocks noGrp="1"/>
          </p:cNvSpPr>
          <p:nvPr>
            <p:ph idx="1"/>
          </p:nvPr>
        </p:nvSpPr>
        <p:spPr/>
        <p:txBody>
          <a:bodyPr/>
          <a:lstStyle/>
          <a:p>
            <a:r>
              <a:rPr lang="en-US" dirty="0" smtClean="0"/>
              <a:t>Two thermometers, one having the centigrade scale and other in </a:t>
            </a:r>
            <a:r>
              <a:rPr lang="en-US" dirty="0" err="1" smtClean="0"/>
              <a:t>farenheit</a:t>
            </a:r>
            <a:r>
              <a:rPr lang="en-US" dirty="0" smtClean="0"/>
              <a:t> scale are immersed in a liquid, after equilibrium is reached it was found out that they indicate the same numerical value, identify this numerical value? </a:t>
            </a:r>
            <a:endParaRPr lang="en-US"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695</TotalTime>
  <Words>2082</Words>
  <Application>Microsoft Office PowerPoint</Application>
  <PresentationFormat>On-screen Show (4:3)</PresentationFormat>
  <Paragraphs>174</Paragraphs>
  <Slides>46</Slides>
  <Notes>2</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Solstice</vt:lpstr>
      <vt:lpstr>ZEROTH LAW OF THERMODYNAMICS AND PRESSURE </vt:lpstr>
      <vt:lpstr>DEFINITION OF TEMPERATURE</vt:lpstr>
      <vt:lpstr>Slide 3</vt:lpstr>
      <vt:lpstr>Thermometry</vt:lpstr>
      <vt:lpstr>The physical characteristics….</vt:lpstr>
      <vt:lpstr>Mathematical relationship</vt:lpstr>
      <vt:lpstr>Temperature Scale</vt:lpstr>
      <vt:lpstr> l</vt:lpstr>
      <vt:lpstr>Problem 1</vt:lpstr>
      <vt:lpstr>Problem 2</vt:lpstr>
      <vt:lpstr>Precision and accuracy</vt:lpstr>
      <vt:lpstr>RESISTANCE THERMOMETER</vt:lpstr>
      <vt:lpstr>The circuit…</vt:lpstr>
      <vt:lpstr>Types</vt:lpstr>
      <vt:lpstr>Wire wound</vt:lpstr>
      <vt:lpstr>Coiled elements</vt:lpstr>
      <vt:lpstr>Slide 17</vt:lpstr>
      <vt:lpstr>Some RTD’s</vt:lpstr>
      <vt:lpstr>Thermocouples</vt:lpstr>
      <vt:lpstr>Slide 20</vt:lpstr>
      <vt:lpstr>Slide 21</vt:lpstr>
      <vt:lpstr>Non contact thermometry</vt:lpstr>
      <vt:lpstr>Slide 23</vt:lpstr>
      <vt:lpstr>Temperature Indicator and Data Logger</vt:lpstr>
      <vt:lpstr>PRESSURE</vt:lpstr>
      <vt:lpstr>How is pressure generated?</vt:lpstr>
      <vt:lpstr>How Much is a kilo Pascal (kPa)?</vt:lpstr>
      <vt:lpstr>Static, dynamic, and impact pressures</vt:lpstr>
      <vt:lpstr>Definition Of Pressure</vt:lpstr>
      <vt:lpstr>Definition Of Pressure</vt:lpstr>
      <vt:lpstr>Standard Atmospheric Pressure</vt:lpstr>
      <vt:lpstr>Pressure Measurement</vt:lpstr>
      <vt:lpstr>Pressure Units</vt:lpstr>
      <vt:lpstr>Variations on the U-Tube Manometer</vt:lpstr>
      <vt:lpstr>Sensing Elements </vt:lpstr>
      <vt:lpstr>Sensing Elements</vt:lpstr>
      <vt:lpstr>Slide 37</vt:lpstr>
      <vt:lpstr>Primary Pressure Elements  Capsule, Bellows &amp; Spring Opposed Diaphragm</vt:lpstr>
      <vt:lpstr>Bellows </vt:lpstr>
      <vt:lpstr>Bellows </vt:lpstr>
      <vt:lpstr>Slide 41</vt:lpstr>
      <vt:lpstr>Bourdon Tube</vt:lpstr>
      <vt:lpstr>Slide 43</vt:lpstr>
      <vt:lpstr>Bourdon Tubes</vt:lpstr>
      <vt:lpstr>Bourdon Tubes </vt:lpstr>
      <vt:lpstr>Diaphragm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ZEROTH LAW OF THERMODYNAMICS </dc:title>
  <dc:creator>VITCC</dc:creator>
  <cp:lastModifiedBy>VITCC</cp:lastModifiedBy>
  <cp:revision>69</cp:revision>
  <dcterms:created xsi:type="dcterms:W3CDTF">2012-08-03T05:24:52Z</dcterms:created>
  <dcterms:modified xsi:type="dcterms:W3CDTF">2013-07-29T08:31:18Z</dcterms:modified>
</cp:coreProperties>
</file>